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71" r:id="rId3"/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449c883371_2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449c883371_2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449c883371_2_3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g449c883371_2_38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449c883371_2_3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449c883371_2_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449c883371_2_3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449c883371_2_3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449c883371_2_3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449c883371_2_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449c883371_2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449c883371_2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449c883371_2_6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449c883371_2_6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449c883371_2_6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449c883371_2_6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449c883371_2_5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449c883371_2_5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449c883371_2_5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449c883371_2_5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73366ad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73366a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449c883371_2_5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449c883371_2_5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449c883371_2_5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449c883371_2_5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449c883371_2_5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449c883371_2_5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449c883371_2_5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449c883371_2_5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449c883371_2_5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449c883371_2_5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449c883371_2_6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449c883371_2_6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449c883371_2_6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449c883371_2_6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4512e14f2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4512e14f2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4512e14f26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4512e14f2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573366ad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3573366ad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449c883371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449c883371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794ed0357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794ed0357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7d950b3a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7d950b3a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7d950b3a5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37d950b3a5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37d950b3a5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37d950b3a5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49c883371_2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49c883371_2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449c883371_2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449c883371_2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449c883371_2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449c883371_2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449c883371_2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449c883371_2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449c883371_2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449c883371_2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449c883371_2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449c883371_2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0" name="Google Shape;70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Text, and Content" type="txAndObj">
  <p:cSld name="TEXT_AND_OBJEC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457200" y="171450"/>
            <a:ext cx="830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5" name="Google Shape;75;p17"/>
          <p:cNvSpPr txBox="1"/>
          <p:nvPr>
            <p:ph idx="1" type="body"/>
          </p:nvPr>
        </p:nvSpPr>
        <p:spPr>
          <a:xfrm>
            <a:off x="457200" y="1200150"/>
            <a:ext cx="4076700" cy="3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7"/>
          <p:cNvSpPr txBox="1"/>
          <p:nvPr>
            <p:ph idx="2" type="body"/>
          </p:nvPr>
        </p:nvSpPr>
        <p:spPr>
          <a:xfrm>
            <a:off x="4686300" y="1200150"/>
            <a:ext cx="4076700" cy="3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86" name="Google Shape;86;p19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9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93" name="Google Shape;93;p20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20"/>
          <p:cNvSpPr txBox="1"/>
          <p:nvPr>
            <p:ph idx="2" type="body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20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20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06" name="Google Shape;106;p22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810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22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Google Shape;108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13" name="Google Shape;113;p23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23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20" name="Google Shape;120;p24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Google Shape;121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26" name="Google Shape;126;p25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16.png"/><Relationship Id="rId6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0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Relationship Id="rId5" Type="http://schemas.openxmlformats.org/officeDocument/2006/relationships/image" Target="../media/image17.png"/><Relationship Id="rId6" Type="http://schemas.openxmlformats.org/officeDocument/2006/relationships/image" Target="../media/image7.png"/><Relationship Id="rId7" Type="http://schemas.openxmlformats.org/officeDocument/2006/relationships/image" Target="../media/image26.png"/><Relationship Id="rId8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0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9" Type="http://schemas.openxmlformats.org/officeDocument/2006/relationships/image" Target="../media/image25.png"/><Relationship Id="rId5" Type="http://schemas.openxmlformats.org/officeDocument/2006/relationships/image" Target="../media/image12.png"/><Relationship Id="rId6" Type="http://schemas.openxmlformats.org/officeDocument/2006/relationships/image" Target="../media/image14.png"/><Relationship Id="rId7" Type="http://schemas.openxmlformats.org/officeDocument/2006/relationships/image" Target="../media/image13.png"/><Relationship Id="rId8" Type="http://schemas.openxmlformats.org/officeDocument/2006/relationships/image" Target="../media/image2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stats.stackexchange.com/questions/306456/how-is-information-gain-biased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19.png"/><Relationship Id="rId6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algobeans.com/2016/07/27/decision-trees-tutorial/" TargetMode="External"/><Relationship Id="rId4" Type="http://schemas.openxmlformats.org/officeDocument/2006/relationships/image" Target="../media/image34.gif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2.png"/><Relationship Id="rId7" Type="http://schemas.openxmlformats.org/officeDocument/2006/relationships/image" Target="../media/image4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37.png"/><Relationship Id="rId6" Type="http://schemas.openxmlformats.org/officeDocument/2006/relationships/image" Target="../media/image21.png"/><Relationship Id="rId7" Type="http://schemas.openxmlformats.org/officeDocument/2006/relationships/image" Target="../media/image31.png"/><Relationship Id="rId8" Type="http://schemas.openxmlformats.org/officeDocument/2006/relationships/image" Target="../media/image3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4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35.png"/><Relationship Id="rId6" Type="http://schemas.openxmlformats.org/officeDocument/2006/relationships/image" Target="../media/image3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4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4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3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3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4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://www.r2d3.us/visual-intro-to-machine-learning-part-1/" TargetMode="External"/><Relationship Id="rId4" Type="http://schemas.openxmlformats.org/officeDocument/2006/relationships/hyperlink" Target="http://explained.ai/decision-tree-viz/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cs.stanford.edu/people/karpathy/svmjs/demo/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6.png"/><Relationship Id="rId6" Type="http://schemas.openxmlformats.org/officeDocument/2006/relationships/image" Target="../media/image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9.png"/><Relationship Id="rId4" Type="http://schemas.openxmlformats.org/officeDocument/2006/relationships/image" Target="../media/image4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9.png"/><Relationship Id="rId4" Type="http://schemas.openxmlformats.org/officeDocument/2006/relationships/image" Target="../media/image4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9.png"/><Relationship Id="rId4" Type="http://schemas.openxmlformats.org/officeDocument/2006/relationships/image" Target="../media/image4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3.png"/><Relationship Id="rId6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2.png"/><Relationship Id="rId6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2.png"/><Relationship Id="rId6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27.png"/><Relationship Id="rId6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/>
          <p:nvPr>
            <p:ph type="ctrTitle"/>
          </p:nvPr>
        </p:nvSpPr>
        <p:spPr>
          <a:xfrm>
            <a:off x="311700" y="1136350"/>
            <a:ext cx="8520600" cy="166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CS145 Discussion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 3</a:t>
            </a:r>
            <a:endParaRPr/>
          </a:p>
        </p:txBody>
      </p:sp>
      <p:sp>
        <p:nvSpPr>
          <p:cNvPr id="135" name="Google Shape;135;p26"/>
          <p:cNvSpPr txBox="1"/>
          <p:nvPr>
            <p:ph idx="1" type="subTitle"/>
          </p:nvPr>
        </p:nvSpPr>
        <p:spPr>
          <a:xfrm>
            <a:off x="311700" y="32345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Junheng, Shengming, Yunsheng</a:t>
            </a:r>
            <a:endParaRPr sz="24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10/19/2018</a:t>
            </a:r>
            <a:endParaRPr sz="2400"/>
          </a:p>
        </p:txBody>
      </p:sp>
      <p:pic>
        <p:nvPicPr>
          <p:cNvPr id="136" name="Google Shape;13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9700" y="273476"/>
            <a:ext cx="792600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000" y="458575"/>
            <a:ext cx="1268500" cy="42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5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300">
                <a:latin typeface="Calibri"/>
                <a:ea typeface="Calibri"/>
                <a:cs typeface="Calibri"/>
                <a:sym typeface="Calibri"/>
              </a:rPr>
              <a:t>Expected Information</a:t>
            </a:r>
            <a:endParaRPr sz="3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35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54000" lvl="0" marL="254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Expected information for attribute: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32" name="Google Shape;23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4" name="Google Shape;234;p35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35" name="Google Shape;235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5550" y="2114725"/>
            <a:ext cx="6038848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44150" y="2743025"/>
            <a:ext cx="1085845" cy="20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6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3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0" i="0" lang="en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final decision tree</a:t>
            </a:r>
            <a:endParaRPr/>
          </a:p>
        </p:txBody>
      </p:sp>
      <p:sp>
        <p:nvSpPr>
          <p:cNvPr id="243" name="Google Shape;243;p36"/>
          <p:cNvSpPr txBox="1"/>
          <p:nvPr>
            <p:ph idx="1" type="body"/>
          </p:nvPr>
        </p:nvSpPr>
        <p:spPr>
          <a:xfrm>
            <a:off x="1485900" y="3501628"/>
            <a:ext cx="62295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47650" lvl="0" marL="254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▪"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 not all leaves need to be pure; sometimes identical instances have different classes</a:t>
            </a:r>
            <a:endParaRPr/>
          </a:p>
          <a:p>
            <a:pPr indent="-215900" lvl="1" marL="55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⇒ Splitting stops when data can’t be split any further</a:t>
            </a:r>
            <a:endParaRPr/>
          </a:p>
        </p:txBody>
      </p:sp>
      <p:pic>
        <p:nvPicPr>
          <p:cNvPr id="244" name="Google Shape;24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4650" y="1257301"/>
            <a:ext cx="3257552" cy="2093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7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300">
                <a:latin typeface="Calibri"/>
                <a:ea typeface="Calibri"/>
                <a:cs typeface="Calibri"/>
                <a:sym typeface="Calibri"/>
              </a:rPr>
              <a:t>Computing the information gain</a:t>
            </a:r>
            <a:endParaRPr sz="3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37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47650" lvl="0" marL="254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▪"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Information gain: 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(information before split) – (information after split)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765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▪"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Information gain for attributes from weather data: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51" name="Google Shape;25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3" name="Google Shape;253;p37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54" name="Google Shape;254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1900" y="2295526"/>
            <a:ext cx="6457953" cy="3119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255" name="Google Shape;255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46400" y="2638425"/>
            <a:ext cx="1095376" cy="209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256" name="Google Shape;256;p3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31900" y="3510775"/>
            <a:ext cx="2647951" cy="257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257" name="Google Shape;257;p3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31900" y="3853675"/>
            <a:ext cx="2909892" cy="257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258" name="Google Shape;258;p3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31900" y="4196575"/>
            <a:ext cx="2771776" cy="257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259" name="Google Shape;259;p3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31900" y="4539475"/>
            <a:ext cx="2514603" cy="257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8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300">
                <a:latin typeface="Calibri"/>
                <a:ea typeface="Calibri"/>
                <a:cs typeface="Calibri"/>
                <a:sym typeface="Calibri"/>
              </a:rPr>
              <a:t>Continuing to split</a:t>
            </a:r>
            <a:endParaRPr sz="3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38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66" name="Google Shape;26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8" name="Google Shape;268;p38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69" name="Google Shape;269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00250" y="1813250"/>
            <a:ext cx="1885949" cy="1787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42550" y="1870401"/>
            <a:ext cx="2171699" cy="1632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485700" y="1698950"/>
            <a:ext cx="1928813" cy="2000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24550" y="3799825"/>
            <a:ext cx="2037499" cy="180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273" name="Google Shape;273;p3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225275" y="3788508"/>
            <a:ext cx="2171701" cy="2028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274" name="Google Shape;274;p3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134725" y="3801036"/>
            <a:ext cx="1738926" cy="177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9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300">
                <a:latin typeface="Calibri"/>
                <a:ea typeface="Calibri"/>
                <a:cs typeface="Calibri"/>
                <a:sym typeface="Calibri"/>
              </a:rPr>
              <a:t>The final decision tree</a:t>
            </a:r>
            <a:endParaRPr sz="3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9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47650" lvl="0" marL="254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▪"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7650" lvl="0" marL="254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▪"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7650" lvl="0" marL="254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▪"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7650" lvl="0" marL="254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▪"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7650" lvl="0" marL="254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▪"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7650" lvl="0" marL="254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▪"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7650" lvl="0" marL="254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▪"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7650" lvl="0" marL="254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▪"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 not all leaves need to be pure; sometimes identical instances have different classes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1" marL="55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⇒ Splitting stops when data can’t be split any further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81" name="Google Shape;28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3" name="Google Shape;283;p39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84" name="Google Shape;284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8400" y="1427063"/>
            <a:ext cx="3257552" cy="2093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0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Decision Tree</a:t>
            </a:r>
            <a:endParaRPr/>
          </a:p>
        </p:txBody>
      </p:sp>
      <p:sp>
        <p:nvSpPr>
          <p:cNvPr id="290" name="Google Shape;290;p40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Gain Ratio</a:t>
            </a:r>
            <a:endParaRPr>
              <a:solidFill>
                <a:srgbClr val="000000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4572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Gain Ratio = Gain_A(D) / SplitInfo_A(D)	</a:t>
            </a:r>
            <a:endParaRPr>
              <a:solidFill>
                <a:srgbClr val="000000"/>
              </a:solidFill>
            </a:endParaRPr>
          </a:p>
          <a:p>
            <a:pPr indent="4572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Why Gain Ratio?</a:t>
            </a:r>
            <a:endParaRPr>
              <a:solidFill>
                <a:srgbClr val="000000"/>
              </a:solidFill>
            </a:endParaRPr>
          </a:p>
          <a:p>
            <a:pPr indent="4572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	Unbiased compared with Information Gain</a:t>
            </a:r>
            <a:endParaRPr>
              <a:solidFill>
                <a:srgbClr val="000000"/>
              </a:solidFill>
            </a:endParaRPr>
          </a:p>
          <a:p>
            <a:pPr indent="4572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	Why? </a:t>
            </a:r>
            <a:r>
              <a:rPr lang="en" sz="1100">
                <a:solidFill>
                  <a:srgbClr val="000000"/>
                </a:solidFill>
              </a:rPr>
              <a:t>(</a:t>
            </a:r>
            <a:r>
              <a:rPr lang="en" sz="1100" u="sng">
                <a:solidFill>
                  <a:schemeClr val="hlink"/>
                </a:solidFill>
                <a:hlinkClick r:id="rId3"/>
              </a:rPr>
              <a:t>https://stats.stackexchange.com/questions/306456/how-is-information-gain-biased</a:t>
            </a:r>
            <a:r>
              <a:rPr lang="en" sz="1100">
                <a:solidFill>
                  <a:srgbClr val="000000"/>
                </a:solidFill>
              </a:rPr>
              <a:t>)</a:t>
            </a:r>
            <a:endParaRPr>
              <a:solidFill>
                <a:srgbClr val="000000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	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91" name="Google Shape;291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3" name="Google Shape;293;p40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94" name="Google Shape;294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31350" y="1779350"/>
            <a:ext cx="3603450" cy="61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Decision Tree</a:t>
            </a:r>
            <a:endParaRPr/>
          </a:p>
        </p:txBody>
      </p:sp>
      <p:sp>
        <p:nvSpPr>
          <p:cNvPr id="300" name="Google Shape;300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•Is the decision boundary for decision tree linear?   No</a:t>
            </a:r>
            <a:endParaRPr/>
          </a:p>
        </p:txBody>
      </p:sp>
      <p:pic>
        <p:nvPicPr>
          <p:cNvPr id="301" name="Google Shape;30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803" y="1694875"/>
            <a:ext cx="5257499" cy="318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Visual Tutorials of Decision Trees</a:t>
            </a:r>
            <a:endParaRPr/>
          </a:p>
        </p:txBody>
      </p:sp>
      <p:sp>
        <p:nvSpPr>
          <p:cNvPr id="307" name="Google Shape;307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https://algobeans.com/2016/07/27/decision-trees-tutorial/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08" name="Google Shape;308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21375" y="1485900"/>
            <a:ext cx="60579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3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Support Vector Machine</a:t>
            </a:r>
            <a:endParaRPr/>
          </a:p>
        </p:txBody>
      </p:sp>
      <p:sp>
        <p:nvSpPr>
          <p:cNvPr id="314" name="Google Shape;314;p43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Hyperplane separating the data points</a:t>
            </a:r>
            <a:endParaRPr>
              <a:solidFill>
                <a:srgbClr val="000000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Maximize margin</a:t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Solution</a:t>
            </a:r>
            <a:endParaRPr>
              <a:solidFill>
                <a:srgbClr val="000000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	</a:t>
            </a:r>
            <a:endParaRPr>
              <a:solidFill>
                <a:srgbClr val="000000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	</a:t>
            </a:r>
            <a:endParaRPr>
              <a:solidFill>
                <a:srgbClr val="000000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	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315" name="Google Shape;31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7" name="Google Shape;317;p43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18" name="Google Shape;318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51125" y="1807250"/>
            <a:ext cx="1419425" cy="4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62175" y="2698450"/>
            <a:ext cx="1131900" cy="66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51132" y="3889225"/>
            <a:ext cx="4902040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4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Margin Formula</a:t>
            </a:r>
            <a:endParaRPr/>
          </a:p>
        </p:txBody>
      </p:sp>
      <p:sp>
        <p:nvSpPr>
          <p:cNvPr id="326" name="Google Shape;326;p44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Margin Lines</a:t>
            </a:r>
            <a:endParaRPr>
              <a:solidFill>
                <a:srgbClr val="000000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Distance between parallel lines</a:t>
            </a:r>
            <a:endParaRPr>
              <a:solidFill>
                <a:srgbClr val="000000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Margin</a:t>
            </a:r>
            <a:endParaRPr>
              <a:solidFill>
                <a:srgbClr val="000000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	</a:t>
            </a:r>
            <a:endParaRPr>
              <a:solidFill>
                <a:srgbClr val="000000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	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327" name="Google Shape;32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9" name="Google Shape;329;p44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30" name="Google Shape;330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28475" y="1754250"/>
            <a:ext cx="3518775" cy="42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30200" y="2836750"/>
            <a:ext cx="1157550" cy="52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30200" y="3948248"/>
            <a:ext cx="3417050" cy="684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4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47250" y="2074300"/>
            <a:ext cx="4268075" cy="213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143" name="Google Shape;143;p27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Announcements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HW1 due Oct 19, 2018 (Friday, tonight)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Package your Report AND codes,README together and </a:t>
            </a:r>
            <a:r>
              <a:rPr lang="en">
                <a:solidFill>
                  <a:schemeClr val="dk1"/>
                </a:solidFill>
              </a:rPr>
              <a:t>s</a:t>
            </a:r>
            <a:r>
              <a:rPr lang="en">
                <a:solidFill>
                  <a:schemeClr val="dk1"/>
                </a:solidFill>
              </a:rPr>
              <a:t>ubmit it through CCLE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Review: 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Decision Tree</a:t>
            </a:r>
            <a:endParaRPr>
              <a:solidFill>
                <a:srgbClr val="000000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</a:pPr>
            <a:r>
              <a:rPr lang="en">
                <a:solidFill>
                  <a:srgbClr val="000000"/>
                </a:solidFill>
              </a:rPr>
              <a:t>Information Gain</a:t>
            </a:r>
            <a:endParaRPr>
              <a:solidFill>
                <a:srgbClr val="000000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</a:pPr>
            <a:r>
              <a:rPr lang="en">
                <a:solidFill>
                  <a:srgbClr val="000000"/>
                </a:solidFill>
              </a:rPr>
              <a:t>Gain Ratio</a:t>
            </a:r>
            <a:endParaRPr>
              <a:solidFill>
                <a:srgbClr val="000000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</a:pPr>
            <a:r>
              <a:rPr lang="en">
                <a:solidFill>
                  <a:srgbClr val="000000"/>
                </a:solidFill>
              </a:rPr>
              <a:t>Gini Index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SVM</a:t>
            </a:r>
            <a:endParaRPr>
              <a:solidFill>
                <a:srgbClr val="000000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</a:pPr>
            <a:r>
              <a:rPr lang="en">
                <a:solidFill>
                  <a:srgbClr val="000000"/>
                </a:solidFill>
              </a:rPr>
              <a:t>Linear SVM</a:t>
            </a:r>
            <a:endParaRPr>
              <a:solidFill>
                <a:srgbClr val="000000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</a:pPr>
            <a:r>
              <a:rPr lang="en">
                <a:solidFill>
                  <a:srgbClr val="000000"/>
                </a:solidFill>
              </a:rPr>
              <a:t>Soft Margin SVM</a:t>
            </a:r>
            <a:endParaRPr>
              <a:solidFill>
                <a:srgbClr val="000000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</a:pPr>
            <a:r>
              <a:rPr lang="en">
                <a:solidFill>
                  <a:srgbClr val="000000"/>
                </a:solidFill>
              </a:rPr>
              <a:t>Non-linear SVM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44" name="Google Shape;14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" name="Google Shape;146;p27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5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Linear SVM Example</a:t>
            </a:r>
            <a:endParaRPr/>
          </a:p>
        </p:txBody>
      </p:sp>
      <p:pic>
        <p:nvPicPr>
          <p:cNvPr id="339" name="Google Shape;33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1" name="Google Shape;341;p45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42" name="Google Shape;342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1281425"/>
            <a:ext cx="8179075" cy="325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6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Linear SVM Example</a:t>
            </a:r>
            <a:endParaRPr/>
          </a:p>
        </p:txBody>
      </p:sp>
      <p:pic>
        <p:nvPicPr>
          <p:cNvPr id="348" name="Google Shape;34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0" name="Google Shape;350;p46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51" name="Google Shape;351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9200" y="1281425"/>
            <a:ext cx="7917199" cy="3014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1975" y="4296395"/>
            <a:ext cx="5254501" cy="65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7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Plot</a:t>
            </a:r>
            <a:endParaRPr/>
          </a:p>
        </p:txBody>
      </p:sp>
      <p:pic>
        <p:nvPicPr>
          <p:cNvPr id="358" name="Google Shape;35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0" name="Google Shape;360;p47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61" name="Google Shape;361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4800" y="1317701"/>
            <a:ext cx="5292259" cy="361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8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Non-linear SVM Example</a:t>
            </a:r>
            <a:endParaRPr/>
          </a:p>
        </p:txBody>
      </p:sp>
      <p:pic>
        <p:nvPicPr>
          <p:cNvPr id="367" name="Google Shape;36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9" name="Google Shape;369;p48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70" name="Google Shape;370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4125" y="1454573"/>
            <a:ext cx="7369524" cy="268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9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Non-linear SVM Example</a:t>
            </a:r>
            <a:endParaRPr/>
          </a:p>
        </p:txBody>
      </p:sp>
      <p:pic>
        <p:nvPicPr>
          <p:cNvPr id="376" name="Google Shape;376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8" name="Google Shape;378;p49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79" name="Google Shape;379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6000" y="1505875"/>
            <a:ext cx="8272000" cy="300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0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Non-linear SVM Example</a:t>
            </a:r>
            <a:endParaRPr/>
          </a:p>
        </p:txBody>
      </p:sp>
      <p:pic>
        <p:nvPicPr>
          <p:cNvPr id="385" name="Google Shape;385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7" name="Google Shape;387;p50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88" name="Google Shape;388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738" y="1281425"/>
            <a:ext cx="8616611" cy="3401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1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Plot</a:t>
            </a:r>
            <a:endParaRPr/>
          </a:p>
        </p:txBody>
      </p:sp>
      <p:pic>
        <p:nvPicPr>
          <p:cNvPr id="394" name="Google Shape;394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6" name="Google Shape;396;p51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97" name="Google Shape;397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60275" y="1185650"/>
            <a:ext cx="5100710" cy="379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Visualize Tutorials of Decision Trees</a:t>
            </a:r>
            <a:endParaRPr/>
          </a:p>
        </p:txBody>
      </p:sp>
      <p:sp>
        <p:nvSpPr>
          <p:cNvPr id="403" name="Google Shape;403;p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http://www.r2d3.us/visual-intro-to-machine-learning-part-1/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http://explained.ai/decision-tree-viz/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Visual Tutorials of SVM</a:t>
            </a:r>
            <a:endParaRPr/>
          </a:p>
        </p:txBody>
      </p:sp>
      <p:sp>
        <p:nvSpPr>
          <p:cNvPr id="409" name="Google Shape;409;p5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https://cs.stanford.edu/people/karpathy/svmjs/demo/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4"/>
          <p:cNvSpPr txBox="1"/>
          <p:nvPr>
            <p:ph type="title"/>
          </p:nvPr>
        </p:nvSpPr>
        <p:spPr>
          <a:xfrm>
            <a:off x="311700" y="1272900"/>
            <a:ext cx="8520600" cy="167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Thank you!</a:t>
            </a:r>
            <a:endParaRPr sz="4800"/>
          </a:p>
        </p:txBody>
      </p:sp>
      <p:sp>
        <p:nvSpPr>
          <p:cNvPr id="415" name="Google Shape;415;p5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800"/>
              <a:t>Q &amp; A</a:t>
            </a:r>
            <a:endParaRPr b="1" sz="2800"/>
          </a:p>
        </p:txBody>
      </p:sp>
      <p:pic>
        <p:nvPicPr>
          <p:cNvPr id="416" name="Google Shape;416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9700" y="273476"/>
            <a:ext cx="792600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000" y="458575"/>
            <a:ext cx="1268500" cy="42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Decision Tree</a:t>
            </a:r>
            <a:endParaRPr/>
          </a:p>
        </p:txBody>
      </p:sp>
      <p:sp>
        <p:nvSpPr>
          <p:cNvPr id="152" name="Google Shape;152;p28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</a:rPr>
              <a:t>Decision Tree Classification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Example: Play or Not?</a:t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                                                                    --&gt;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53" name="Google Shape;15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5" name="Google Shape;155;p28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56" name="Google Shape;156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62172" y="1946275"/>
            <a:ext cx="3303101" cy="312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48575" y="2333550"/>
            <a:ext cx="3451150" cy="235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5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Blank</a:t>
            </a:r>
            <a:endParaRPr/>
          </a:p>
        </p:txBody>
      </p:sp>
      <p:pic>
        <p:nvPicPr>
          <p:cNvPr id="423" name="Google Shape;423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5" name="Google Shape;425;p55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6"/>
          <p:cNvSpPr txBox="1"/>
          <p:nvPr>
            <p:ph type="title"/>
          </p:nvPr>
        </p:nvSpPr>
        <p:spPr>
          <a:xfrm>
            <a:off x="1362175" y="149875"/>
            <a:ext cx="6689400" cy="8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Double-row title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9999"/>
                </a:solidFill>
              </a:rPr>
              <a:t>Subtitle</a:t>
            </a:r>
            <a:endParaRPr sz="1800">
              <a:solidFill>
                <a:srgbClr val="999999"/>
              </a:solidFill>
            </a:endParaRPr>
          </a:p>
        </p:txBody>
      </p:sp>
      <p:sp>
        <p:nvSpPr>
          <p:cNvPr id="431" name="Google Shape;431;p56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32" name="Google Shape;432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4" name="Google Shape;434;p56"/>
          <p:cNvCxnSpPr/>
          <p:nvPr/>
        </p:nvCxnSpPr>
        <p:spPr>
          <a:xfrm flipH="1" rot="10800000">
            <a:off x="329250" y="10996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57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Single-row title</a:t>
            </a:r>
            <a:endParaRPr/>
          </a:p>
        </p:txBody>
      </p:sp>
      <p:sp>
        <p:nvSpPr>
          <p:cNvPr id="440" name="Google Shape;440;p57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41" name="Google Shape;441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57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58"/>
          <p:cNvSpPr txBox="1"/>
          <p:nvPr>
            <p:ph type="title"/>
          </p:nvPr>
        </p:nvSpPr>
        <p:spPr>
          <a:xfrm>
            <a:off x="1520800" y="330425"/>
            <a:ext cx="6590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Figure Page</a:t>
            </a:r>
            <a:endParaRPr/>
          </a:p>
        </p:txBody>
      </p:sp>
      <p:sp>
        <p:nvSpPr>
          <p:cNvPr id="449" name="Google Shape;449;p5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5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51" name="Google Shape;451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3" name="Google Shape;453;p58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Decision Tree</a:t>
            </a:r>
            <a:endParaRPr/>
          </a:p>
        </p:txBody>
      </p:sp>
      <p:sp>
        <p:nvSpPr>
          <p:cNvPr id="163" name="Google Shape;163;p29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</a:rPr>
              <a:t>Choosing the Splitting Attribute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At each node, available attributes are evaluated on the basis of separating the classes of the training examples. 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A Goodness function is used for this purpose: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Information Gain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Gain Ratio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Gini Index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64" name="Google Shape;16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6" name="Google Shape;166;p29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300">
                <a:latin typeface="Calibri"/>
                <a:ea typeface="Calibri"/>
                <a:cs typeface="Calibri"/>
                <a:sym typeface="Calibri"/>
              </a:rPr>
              <a:t>A criterion for attribute selection</a:t>
            </a:r>
            <a:endParaRPr sz="3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30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is the best attribute?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○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one which will result in the smallest tree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○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Heuristic: choose the attribute that produces the “purest” nodes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Popular </a:t>
            </a:r>
            <a:r>
              <a:rPr i="1"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impurity criterion</a:t>
            </a: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i="1"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information gain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○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Information gain increases with the average purity of the subsets that an attribute produces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Strategy: choose attribute that results in greatest information gain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73" name="Google Shape;17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5" name="Google Shape;175;p30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300">
                <a:latin typeface="Calibri"/>
                <a:ea typeface="Calibri"/>
                <a:cs typeface="Calibri"/>
                <a:sym typeface="Calibri"/>
              </a:rPr>
              <a:t>Entropy of a split</a:t>
            </a:r>
            <a:endParaRPr sz="3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31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47650" lvl="0" marL="254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▪"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Information in a split with </a:t>
            </a:r>
            <a:r>
              <a:rPr b="1" i="1"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items of one class, </a:t>
            </a:r>
            <a:r>
              <a:rPr b="1" i="1"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items of the second class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82" name="Google Shape;18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p31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85" name="Google Shape;185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3975" y="1959475"/>
            <a:ext cx="3543476" cy="68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96500" y="2647475"/>
            <a:ext cx="3707500" cy="64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2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300">
                <a:latin typeface="Calibri"/>
                <a:ea typeface="Calibri"/>
                <a:cs typeface="Calibri"/>
                <a:sym typeface="Calibri"/>
              </a:rPr>
              <a:t>Example: attribute “Outlook” </a:t>
            </a:r>
            <a:endParaRPr sz="3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32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54000" lvl="0" marL="254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“Outlook” = “Sunny”: 2 and 3 split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93" name="Google Shape;19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32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96" name="Google Shape;196;p32"/>
          <p:cNvPicPr preferRelativeResize="0"/>
          <p:nvPr>
            <p:ph idx="4294967295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0675" y="2636650"/>
            <a:ext cx="3057600" cy="21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2"/>
          <p:cNvSpPr/>
          <p:nvPr/>
        </p:nvSpPr>
        <p:spPr>
          <a:xfrm>
            <a:off x="739225" y="3551050"/>
            <a:ext cx="971700" cy="1428900"/>
          </a:xfrm>
          <a:prstGeom prst="rect">
            <a:avLst/>
          </a:prstGeom>
          <a:noFill/>
          <a:ln cap="flat" cmpd="sng" w="25400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8" name="Google Shape;198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9225" y="1930275"/>
            <a:ext cx="5347174" cy="528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300">
                <a:latin typeface="Calibri"/>
                <a:ea typeface="Calibri"/>
                <a:cs typeface="Calibri"/>
                <a:sym typeface="Calibri"/>
              </a:rPr>
              <a:t>Outlook = Overcast</a:t>
            </a:r>
            <a:endParaRPr sz="3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33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54000" lvl="0" marL="254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“Outlook” = “Overcast”: 4/0 split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05" name="Google Shape;20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7" name="Google Shape;207;p33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08" name="Google Shape;208;p33"/>
          <p:cNvPicPr preferRelativeResize="0"/>
          <p:nvPr>
            <p:ph idx="4294967295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7600" y="2576625"/>
            <a:ext cx="3057600" cy="21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3"/>
          <p:cNvSpPr/>
          <p:nvPr/>
        </p:nvSpPr>
        <p:spPr>
          <a:xfrm>
            <a:off x="1744850" y="3548175"/>
            <a:ext cx="971700" cy="1428900"/>
          </a:xfrm>
          <a:prstGeom prst="rect">
            <a:avLst/>
          </a:prstGeom>
          <a:noFill/>
          <a:ln cap="flat" cmpd="sng" w="25400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10" name="Google Shape;210;p33"/>
          <p:cNvGrpSpPr/>
          <p:nvPr/>
        </p:nvGrpSpPr>
        <p:grpSpPr>
          <a:xfrm>
            <a:off x="732226" y="1801488"/>
            <a:ext cx="6815138" cy="1137047"/>
            <a:chOff x="144" y="1636"/>
            <a:chExt cx="5724" cy="955"/>
          </a:xfrm>
        </p:grpSpPr>
        <p:pic>
          <p:nvPicPr>
            <p:cNvPr id="211" name="Google Shape;211;p3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44" y="1776"/>
              <a:ext cx="4141" cy="2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2" name="Google Shape;212;p33"/>
            <p:cNvSpPr/>
            <p:nvPr/>
          </p:nvSpPr>
          <p:spPr>
            <a:xfrm flipH="1">
              <a:off x="3342" y="1636"/>
              <a:ext cx="1026" cy="324"/>
            </a:xfrm>
            <a:custGeom>
              <a:rect b="b" l="l" r="r" t="t"/>
              <a:pathLst>
                <a:path extrusionOk="0" h="21600" w="21600">
                  <a:moveTo>
                    <a:pt x="19049" y="5645"/>
                  </a:moveTo>
                  <a:cubicBezTo>
                    <a:pt x="17272" y="2800"/>
                    <a:pt x="14154" y="1071"/>
                    <a:pt x="10800" y="1071"/>
                  </a:cubicBezTo>
                  <a:cubicBezTo>
                    <a:pt x="8641" y="1071"/>
                    <a:pt x="6544" y="1789"/>
                    <a:pt x="4838" y="3112"/>
                  </a:cubicBezTo>
                  <a:lnTo>
                    <a:pt x="4181" y="2265"/>
                  </a:lnTo>
                  <a:cubicBezTo>
                    <a:pt x="6075" y="796"/>
                    <a:pt x="8403" y="-1"/>
                    <a:pt x="10800" y="-1"/>
                  </a:cubicBezTo>
                  <a:cubicBezTo>
                    <a:pt x="14524" y="-1"/>
                    <a:pt x="17985" y="1918"/>
                    <a:pt x="19959" y="5077"/>
                  </a:cubicBezTo>
                  <a:lnTo>
                    <a:pt x="22248" y="3646"/>
                  </a:lnTo>
                  <a:lnTo>
                    <a:pt x="21218" y="8105"/>
                  </a:lnTo>
                  <a:lnTo>
                    <a:pt x="16760" y="7075"/>
                  </a:lnTo>
                  <a:lnTo>
                    <a:pt x="19049" y="5645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33"/>
            <p:cNvSpPr txBox="1"/>
            <p:nvPr/>
          </p:nvSpPr>
          <p:spPr>
            <a:xfrm>
              <a:off x="4368" y="1691"/>
              <a:ext cx="1500" cy="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" sz="1400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Note: log(0) is not defined, but we evaluate 0*log(0) as zero</a:t>
              </a:r>
              <a:endParaRPr sz="1100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4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300">
                <a:latin typeface="Calibri"/>
                <a:ea typeface="Calibri"/>
                <a:cs typeface="Calibri"/>
                <a:sym typeface="Calibri"/>
              </a:rPr>
              <a:t>Outlook = Rainy</a:t>
            </a:r>
            <a:endParaRPr sz="3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34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47650" lvl="0" marL="254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▪"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“Outlook” = “Rainy”: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20" name="Google Shape;22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2" name="Google Shape;222;p34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23" name="Google Shape;223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7875" y="1910575"/>
            <a:ext cx="579001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75675" y="2662250"/>
            <a:ext cx="3057525" cy="2162176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4"/>
          <p:cNvSpPr/>
          <p:nvPr/>
        </p:nvSpPr>
        <p:spPr>
          <a:xfrm>
            <a:off x="3133075" y="3633800"/>
            <a:ext cx="971700" cy="1428900"/>
          </a:xfrm>
          <a:prstGeom prst="rect">
            <a:avLst/>
          </a:prstGeom>
          <a:noFill/>
          <a:ln cap="flat" cmpd="sng" w="25400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