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Robot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545CB30-52E7-4761-B119-CDEDA2D197FD}">
  <a:tblStyle styleId="{E545CB30-52E7-4761-B119-CDEDA2D197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6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4cd64a72b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4cd64a72b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4cd64a72b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4cd64a72b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4cd64a72b_1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4cd64a72b_1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cd64a72b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4cd64a72b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bd483d2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bd483d2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4cd64a72b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4cd64a72b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4cd64a72b_1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4cd64a72b_1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4cd64a72b_1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4cd64a72b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4cd64a72b_1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4cd64a72b_1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4cd64a72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4cd64a72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73366a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73366a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4cd64a72b_1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4cd64a72b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4cd64a72b_1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4cd64a72b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4cd64a72b_1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4cd64a72b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4cd64a72b_1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4cd64a72b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4bd483d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4bd483d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4bd483d2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4bd483d2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4bd483d2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4bd483d2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4bd483d2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4bd483d2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4bd483d2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4bd483d2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4bd483d2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4bd483d2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4cd64a72b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4cd64a72b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4bd483d2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4bd483d2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4bd483d2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4bd483d2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4bd483d2f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44bd483d2f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4cd64a72b_1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4cd64a72b_1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4cd64a72b_1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4cd64a72b_1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4cd64a72b_1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4cd64a72b_1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4cd64a72b_1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4cd64a72b_1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4cd64a72b_1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4cd64a72b_1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4cd64a72b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4cd64a72b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4cd64a72b_1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4cd64a72b_1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4cd64a72b_1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4cd64a72b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44cd64a72b_1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44cd64a72b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4cd64a72b_1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4cd64a72b_1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4cd64a72b_1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44cd64a72b_1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44cd64a72b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44cd64a72b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44cd64a72b_1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44cd64a72b_1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4cd64a72b_1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4cd64a72b_1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573366ad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573366ad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4cd64a72b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4cd64a72b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4cd64a72b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4cd64a72b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4cd64a72b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4cd64a72b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4cd64a72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4cd64a72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4cd64a72b_1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4cd64a72b_1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towardsdatascience.com/lets-code-a-neural-network-in-plain-numpy-ae7e74410795" TargetMode="External"/><Relationship Id="rId6" Type="http://schemas.openxmlformats.org/officeDocument/2006/relationships/image" Target="../media/image4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medium.com/typeme/lets-code-a-neural-network-from-scratch-part-1-24f0a30d7d62" TargetMode="External"/><Relationship Id="rId6" Type="http://schemas.openxmlformats.org/officeDocument/2006/relationships/hyperlink" Target="https://becominghuman.ai/what-is-an-artificial-neuron-8b2e421ce42e" TargetMode="External"/><Relationship Id="rId7" Type="http://schemas.openxmlformats.org/officeDocument/2006/relationships/image" Target="../media/image5.gif"/><Relationship Id="rId8" Type="http://schemas.openxmlformats.org/officeDocument/2006/relationships/image" Target="../media/image40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www.ptgrey.com/deep-learning" TargetMode="External"/><Relationship Id="rId6" Type="http://schemas.openxmlformats.org/officeDocument/2006/relationships/image" Target="../media/image11.gif"/><Relationship Id="rId7" Type="http://schemas.openxmlformats.org/officeDocument/2006/relationships/image" Target="../media/image1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s://playground.tensorflow.org/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3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1" Type="http://schemas.openxmlformats.org/officeDocument/2006/relationships/image" Target="../media/image12.gif"/><Relationship Id="rId10" Type="http://schemas.openxmlformats.org/officeDocument/2006/relationships/hyperlink" Target="https://medium.com/@jayeshbahire/the-xor-problem-in-neural-networks-50006411840b" TargetMode="External"/><Relationship Id="rId9" Type="http://schemas.openxmlformats.org/officeDocument/2006/relationships/hyperlink" Target="http://yen.cs.stir.ac.uk/~kjt/techreps/pdf/TR148.pdf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hyperlink" Target="https://datascience.stackexchange.com/questions/11589/creating-neural-net-for-xor-function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1" Type="http://schemas.openxmlformats.org/officeDocument/2006/relationships/image" Target="../media/image12.gif"/><Relationship Id="rId10" Type="http://schemas.openxmlformats.org/officeDocument/2006/relationships/hyperlink" Target="https://medium.com/@jayeshbahire/the-xor-problem-in-neural-networks-50006411840b" TargetMode="External"/><Relationship Id="rId9" Type="http://schemas.openxmlformats.org/officeDocument/2006/relationships/hyperlink" Target="http://yen.cs.stir.ac.uk/~kjt/techreps/pdf/TR148.pdf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hyperlink" Target="https://datascience.stackexchange.com/questions/11589/creating-neural-net-for-xor-function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www.youtube.com/watch?v=kNPGXgzxoHw" TargetMode="External"/><Relationship Id="rId6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3.gif"/><Relationship Id="rId6" Type="http://schemas.openxmlformats.org/officeDocument/2006/relationships/hyperlink" Target="https://developers.google.com/machine-learning/crash-course/multi-class-neural-networks/one-vs-all" TargetMode="External"/><Relationship Id="rId7" Type="http://schemas.openxmlformats.org/officeDocument/2006/relationships/hyperlink" Target="http://www.briandolhansky.com/blog/2013/9/23/artificial-neural-nets-linear-multiclass-part-3" TargetMode="External"/><Relationship Id="rId8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medium.com/datathings/neural-networks-and-backpropagation-explained-in-a-simple-way-f540a3611f5e" TargetMode="External"/><Relationship Id="rId6" Type="http://schemas.openxmlformats.org/officeDocument/2006/relationships/image" Target="../media/image25.gif"/><Relationship Id="rId7" Type="http://schemas.openxmlformats.org/officeDocument/2006/relationships/image" Target="../media/image4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medium.com/datathings/neural-networks-and-backpropagation-explained-in-a-simple-way-f540a3611f5e" TargetMode="External"/><Relationship Id="rId6" Type="http://schemas.openxmlformats.org/officeDocument/2006/relationships/hyperlink" Target="https://www.quora.com/Machine-Learning-What-are-some-tips-and-tricks-for-training-deep-neural-network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6.jpg"/><Relationship Id="rId6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medium.com/@karpathy/yes-you-should-understand-backprop-e2f06eab496b" TargetMode="External"/><Relationship Id="rId6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medium.com/@karpathy/yes-you-should-understand-backprop-e2f06eab496b" TargetMode="External"/><Relationship Id="rId6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oogle-developers.appspot.com/machine-learning/crash-course/backprop-scroll/" TargetMode="External"/><Relationship Id="rId4" Type="http://schemas.openxmlformats.org/officeDocument/2006/relationships/hyperlink" Target="https://cs231n.github.io/optimization-2/" TargetMode="External"/><Relationship Id="rId9" Type="http://schemas.openxmlformats.org/officeDocument/2006/relationships/image" Target="../media/image17.png"/><Relationship Id="rId5" Type="http://schemas.openxmlformats.org/officeDocument/2006/relationships/hyperlink" Target="https://www.youtube.com/watch?v=i94OvYb6noo" TargetMode="External"/><Relationship Id="rId6" Type="http://schemas.openxmlformats.org/officeDocument/2006/relationships/hyperlink" Target="https://medium.com/@14prakash/back-propagation-is-very-simple-who-made-it-complicated-97b794c97e5c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7.png"/><Relationship Id="rId5" Type="http://schemas.openxmlformats.org/officeDocument/2006/relationships/hyperlink" Target="https://www.packtpub.com/mapt/book/big_data_and_business_intelligence/9781788397872/1/ch01lvl1sec27/pros-and-cons-of-neural-networks" TargetMode="External"/><Relationship Id="rId6" Type="http://schemas.openxmlformats.org/officeDocument/2006/relationships/hyperlink" Target="http://kseow.com/nn/" TargetMode="External"/><Relationship Id="rId7" Type="http://schemas.openxmlformats.org/officeDocument/2006/relationships/hyperlink" Target="https://towardsdatascience.com/hype-disadvantages-of-neural-networks-6af04904ba5b" TargetMode="External"/><Relationship Id="rId8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0" Type="http://schemas.openxmlformats.org/officeDocument/2006/relationships/image" Target="../media/image44.gif"/><Relationship Id="rId9" Type="http://schemas.openxmlformats.org/officeDocument/2006/relationships/image" Target="../media/image43.gif"/><Relationship Id="rId5" Type="http://schemas.openxmlformats.org/officeDocument/2006/relationships/hyperlink" Target="https://www.packtpub.com/mapt/book/big_data_and_business_intelligence/9781788397872/1/ch01lvl1sec27/pros-and-cons-of-neural-networks" TargetMode="External"/><Relationship Id="rId6" Type="http://schemas.openxmlformats.org/officeDocument/2006/relationships/hyperlink" Target="http://www.luigifreda.com/2017/04/08/cnn-slam-real-time-dense-monocular-slam-learned-depth-prediction/" TargetMode="External"/><Relationship Id="rId7" Type="http://schemas.openxmlformats.org/officeDocument/2006/relationships/hyperlink" Target="http://www.luigifreda.com/2017/04/08/cnn-slam-real-time-dense-monocular-slam-learned-depth-prediction/" TargetMode="External"/><Relationship Id="rId8" Type="http://schemas.openxmlformats.org/officeDocument/2006/relationships/hyperlink" Target="http://www.missqt.com/google-translate-app-now-supports-instant-voice-and-visual-translations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0" Type="http://schemas.openxmlformats.org/officeDocument/2006/relationships/image" Target="../media/image27.gif"/><Relationship Id="rId9" Type="http://schemas.openxmlformats.org/officeDocument/2006/relationships/image" Target="../media/image30.png"/><Relationship Id="rId5" Type="http://schemas.openxmlformats.org/officeDocument/2006/relationships/hyperlink" Target="https://www.kdnuggets.com/2017/08/first-steps-learning-deep-learning-image-classification-keras.html/2" TargetMode="External"/><Relationship Id="rId6" Type="http://schemas.openxmlformats.org/officeDocument/2006/relationships/hyperlink" Target="https://www.lifewire.com/my-iphone-wont-charge-what-do-i-do-2000147" TargetMode="External"/><Relationship Id="rId7" Type="http://schemas.openxmlformats.org/officeDocument/2006/relationships/image" Target="../media/image22.png"/><Relationship Id="rId8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8.png"/><Relationship Id="rId6" Type="http://schemas.openxmlformats.org/officeDocument/2006/relationships/hyperlink" Target="https://towardsdatascience.com/hype-disadvantages-of-neural-networks-6af04904ba5b" TargetMode="External"/><Relationship Id="rId7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www.anandtech.com/show/10864/discrete-desktop-gpu-market-trends-q3-2016" TargetMode="External"/><Relationship Id="rId6" Type="http://schemas.openxmlformats.org/officeDocument/2006/relationships/hyperlink" Target="https://www.zdnet.com/article/gpu-killer-google-reveals-just-how-powerful-its-tpu2-chip-really-is/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towardsdatascience.com/hype-disadvantages-of-neural-networks-6af04904ba5b" TargetMode="External"/><Relationship Id="rId6" Type="http://schemas.openxmlformats.org/officeDocument/2006/relationships/hyperlink" Target="https://xkcd.com/1838/" TargetMode="External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40" Type="http://schemas.openxmlformats.org/officeDocument/2006/relationships/image" Target="../media/image39.png"/><Relationship Id="rId20" Type="http://schemas.openxmlformats.org/officeDocument/2006/relationships/hyperlink" Target="https://docs.scipy.org/doc/numpy/reference/generated/numpy.random.rand.html#numpy.random.rand" TargetMode="External"/><Relationship Id="rId41" Type="http://schemas.openxmlformats.org/officeDocument/2006/relationships/hyperlink" Target="https://matplotlib.org/gallery/shapes_and_collections/scatter.html#sphx-glr-gallery-shapes-and-collections-scatter-py" TargetMode="External"/><Relationship Id="rId22" Type="http://schemas.openxmlformats.org/officeDocument/2006/relationships/hyperlink" Target="https://docs.scipy.org/doc/numpy/reference/generated/numpy.random.rand.html#numpy.random.rand" TargetMode="External"/><Relationship Id="rId21" Type="http://schemas.openxmlformats.org/officeDocument/2006/relationships/hyperlink" Target="https://docs.scipy.org/doc/numpy/reference/generated/numpy.random.rand.html#numpy.random.rand" TargetMode="External"/><Relationship Id="rId24" Type="http://schemas.openxmlformats.org/officeDocument/2006/relationships/hyperlink" Target="https://docs.scipy.org/doc/numpy/reference/generated/numpy.random.rand.html#numpy.random.rand" TargetMode="External"/><Relationship Id="rId23" Type="http://schemas.openxmlformats.org/officeDocument/2006/relationships/hyperlink" Target="https://docs.scipy.org/doc/numpy/reference/generated/numpy.random.rand.html#numpy.random.r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docs.scipy.org/doc/numpy/reference/generated/numpy.random.seed.html#numpy.random.seed" TargetMode="External"/><Relationship Id="rId26" Type="http://schemas.openxmlformats.org/officeDocument/2006/relationships/hyperlink" Target="https://docs.scipy.org/doc/numpy/reference/generated/numpy.random.rand.html#numpy.random.rand" TargetMode="External"/><Relationship Id="rId25" Type="http://schemas.openxmlformats.org/officeDocument/2006/relationships/hyperlink" Target="https://docs.scipy.org/doc/numpy/reference/generated/numpy.random.rand.html#numpy.random.rand" TargetMode="External"/><Relationship Id="rId28" Type="http://schemas.openxmlformats.org/officeDocument/2006/relationships/hyperlink" Target="https://docs.scipy.org/doc/numpy/reference/generated/numpy.random.rand.html#numpy.random.rand" TargetMode="External"/><Relationship Id="rId27" Type="http://schemas.openxmlformats.org/officeDocument/2006/relationships/hyperlink" Target="https://docs.scipy.org/doc/numpy/reference/generated/numpy.random.rand.html#numpy.random.rand" TargetMode="External"/><Relationship Id="rId5" Type="http://schemas.openxmlformats.org/officeDocument/2006/relationships/hyperlink" Target="https://docs.scipy.org/doc/numpy/reference/generated/numpy.random.seed.html#numpy.random.seed" TargetMode="External"/><Relationship Id="rId6" Type="http://schemas.openxmlformats.org/officeDocument/2006/relationships/hyperlink" Target="https://docs.scipy.org/doc/numpy/reference/generated/numpy.random.seed.html#numpy.random.seed" TargetMode="External"/><Relationship Id="rId29" Type="http://schemas.openxmlformats.org/officeDocument/2006/relationships/hyperlink" Target="https://docs.scipy.org/doc/numpy/reference/generated/numpy.random.rand.html#numpy.random.rand" TargetMode="External"/><Relationship Id="rId7" Type="http://schemas.openxmlformats.org/officeDocument/2006/relationships/hyperlink" Target="https://docs.scipy.org/doc/numpy/reference/generated/numpy.random.seed.html#numpy.random.seed" TargetMode="External"/><Relationship Id="rId8" Type="http://schemas.openxmlformats.org/officeDocument/2006/relationships/hyperlink" Target="https://docs.scipy.org/doc/numpy/reference/generated/numpy.random.seed.html#numpy.random.seed" TargetMode="External"/><Relationship Id="rId31" Type="http://schemas.openxmlformats.org/officeDocument/2006/relationships/hyperlink" Target="https://docs.scipy.org/doc/numpy/reference/generated/numpy.random.rand.html#numpy.random.rand" TargetMode="External"/><Relationship Id="rId30" Type="http://schemas.openxmlformats.org/officeDocument/2006/relationships/hyperlink" Target="https://docs.scipy.org/doc/numpy/reference/generated/numpy.random.rand.html#numpy.random.rand" TargetMode="External"/><Relationship Id="rId11" Type="http://schemas.openxmlformats.org/officeDocument/2006/relationships/hyperlink" Target="https://docs.scipy.org/doc/numpy/reference/generated/numpy.random.rand.html#numpy.random.rand" TargetMode="External"/><Relationship Id="rId33" Type="http://schemas.openxmlformats.org/officeDocument/2006/relationships/hyperlink" Target="https://docs.scipy.org/doc/numpy/reference/generated/numpy.random.rand.html#numpy.random.rand" TargetMode="External"/><Relationship Id="rId10" Type="http://schemas.openxmlformats.org/officeDocument/2006/relationships/hyperlink" Target="https://docs.scipy.org/doc/numpy/reference/generated/numpy.random.rand.html#numpy.random.rand" TargetMode="External"/><Relationship Id="rId32" Type="http://schemas.openxmlformats.org/officeDocument/2006/relationships/hyperlink" Target="https://docs.scipy.org/doc/numpy/reference/generated/numpy.random.rand.html#numpy.random.rand" TargetMode="External"/><Relationship Id="rId13" Type="http://schemas.openxmlformats.org/officeDocument/2006/relationships/hyperlink" Target="https://docs.scipy.org/doc/numpy/reference/generated/numpy.random.rand.html#numpy.random.rand" TargetMode="External"/><Relationship Id="rId35" Type="http://schemas.openxmlformats.org/officeDocument/2006/relationships/hyperlink" Target="https://matplotlib.org/api/_as_gen/matplotlib.pyplot.scatter.html#matplotlib.pyplot.scatter" TargetMode="External"/><Relationship Id="rId12" Type="http://schemas.openxmlformats.org/officeDocument/2006/relationships/hyperlink" Target="https://docs.scipy.org/doc/numpy/reference/generated/numpy.random.rand.html#numpy.random.rand" TargetMode="External"/><Relationship Id="rId34" Type="http://schemas.openxmlformats.org/officeDocument/2006/relationships/hyperlink" Target="https://matplotlib.org/api/_as_gen/matplotlib.pyplot.scatter.html#matplotlib.pyplot.scatter" TargetMode="External"/><Relationship Id="rId15" Type="http://schemas.openxmlformats.org/officeDocument/2006/relationships/hyperlink" Target="https://docs.scipy.org/doc/numpy/reference/generated/numpy.random.rand.html#numpy.random.rand" TargetMode="External"/><Relationship Id="rId37" Type="http://schemas.openxmlformats.org/officeDocument/2006/relationships/hyperlink" Target="https://matplotlib.org/api/_as_gen/matplotlib.pyplot.show.html#matplotlib.pyplot.show" TargetMode="External"/><Relationship Id="rId14" Type="http://schemas.openxmlformats.org/officeDocument/2006/relationships/hyperlink" Target="https://docs.scipy.org/doc/numpy/reference/generated/numpy.random.rand.html#numpy.random.rand" TargetMode="External"/><Relationship Id="rId36" Type="http://schemas.openxmlformats.org/officeDocument/2006/relationships/hyperlink" Target="https://matplotlib.org/api/_as_gen/matplotlib.pyplot.scatter.html#matplotlib.pyplot.scatter" TargetMode="External"/><Relationship Id="rId17" Type="http://schemas.openxmlformats.org/officeDocument/2006/relationships/hyperlink" Target="https://docs.scipy.org/doc/numpy/reference/generated/numpy.random.rand.html#numpy.random.rand" TargetMode="External"/><Relationship Id="rId39" Type="http://schemas.openxmlformats.org/officeDocument/2006/relationships/hyperlink" Target="https://matplotlib.org/api/_as_gen/matplotlib.pyplot.show.html#matplotlib.pyplot.show" TargetMode="External"/><Relationship Id="rId16" Type="http://schemas.openxmlformats.org/officeDocument/2006/relationships/hyperlink" Target="https://docs.scipy.org/doc/numpy/reference/generated/numpy.random.rand.html#numpy.random.rand" TargetMode="External"/><Relationship Id="rId38" Type="http://schemas.openxmlformats.org/officeDocument/2006/relationships/hyperlink" Target="https://matplotlib.org/api/_as_gen/matplotlib.pyplot.show.html#matplotlib.pyplot.show" TargetMode="External"/><Relationship Id="rId19" Type="http://schemas.openxmlformats.org/officeDocument/2006/relationships/hyperlink" Target="https://docs.scipy.org/doc/numpy/reference/generated/numpy.random.rand.html#numpy.random.rand" TargetMode="External"/><Relationship Id="rId18" Type="http://schemas.openxmlformats.org/officeDocument/2006/relationships/hyperlink" Target="https://docs.scipy.org/doc/numpy/reference/generated/numpy.random.rand.html#numpy.random.rand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www.shanelynn.ie/select-pandas-dataframe-rows-and-columns-using-iloc-loc-and-ix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20.png"/><Relationship Id="rId7" Type="http://schemas.openxmlformats.org/officeDocument/2006/relationships/hyperlink" Target="http://mathgotchas.blogspot.com/2011/10/why-is-error-function-minimized-in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136350"/>
            <a:ext cx="8520600" cy="166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CS145 </a:t>
            </a:r>
            <a:r>
              <a:rPr lang="en" sz="3600"/>
              <a:t>Discussion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</a:t>
            </a:r>
            <a:r>
              <a:rPr lang="en"/>
              <a:t>4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34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Junheng, Shengming, Yunsheng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10/26/2018</a:t>
            </a:r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9700" y="273476"/>
            <a:ext cx="7926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00" y="458575"/>
            <a:ext cx="1268500" cy="4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Nonlinear Decision Boundary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2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22"/>
          <p:cNvSpPr txBox="1"/>
          <p:nvPr/>
        </p:nvSpPr>
        <p:spPr>
          <a:xfrm>
            <a:off x="0" y="4793675"/>
            <a:ext cx="91440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https://towardsdatascience.com/lets-code-a-neural-network-in-plain-numpy-ae7e74410795</a:t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6">
            <a:alphaModFix/>
          </a:blip>
          <a:srcRect b="53242" l="0" r="0" t="2696"/>
          <a:stretch/>
        </p:blipFill>
        <p:spPr>
          <a:xfrm>
            <a:off x="428588" y="1086950"/>
            <a:ext cx="4154359" cy="36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6">
            <a:alphaModFix/>
          </a:blip>
          <a:srcRect b="3360" l="0" r="0" t="52658"/>
          <a:stretch/>
        </p:blipFill>
        <p:spPr>
          <a:xfrm>
            <a:off x="4553488" y="1086950"/>
            <a:ext cx="4161922" cy="366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Neuron/Perceptron</a:t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3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23"/>
          <p:cNvSpPr txBox="1"/>
          <p:nvPr/>
        </p:nvSpPr>
        <p:spPr>
          <a:xfrm>
            <a:off x="0" y="45707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https://medium.com/typeme/lets-code-a-neural-network-from-scratch-part-1-24f0a30d7d62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https://becominghuman.ai/what-is-an-artificial-neuron-8b2e421ce42e</a:t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266000"/>
            <a:ext cx="5133208" cy="30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3199" y="1467226"/>
            <a:ext cx="4010800" cy="247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A Simple Architecture</a:t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4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4"/>
          <p:cNvSpPr txBox="1"/>
          <p:nvPr/>
        </p:nvSpPr>
        <p:spPr>
          <a:xfrm>
            <a:off x="0" y="4793675"/>
            <a:ext cx="91440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https://www.ptgrey.com/deep-learning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6">
            <a:alphaModFix/>
          </a:blip>
          <a:srcRect b="0" l="8680" r="9893" t="0"/>
          <a:stretch/>
        </p:blipFill>
        <p:spPr>
          <a:xfrm>
            <a:off x="249875" y="1092963"/>
            <a:ext cx="4271135" cy="36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7">
            <a:alphaModFix/>
          </a:blip>
          <a:srcRect b="0" l="8257" r="6169" t="0"/>
          <a:stretch/>
        </p:blipFill>
        <p:spPr>
          <a:xfrm>
            <a:off x="4623000" y="1092963"/>
            <a:ext cx="4271125" cy="362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5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311700" y="1281425"/>
            <a:ext cx="28635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Let’s play with it: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https://playground.tensorflow.org/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2" name="Google Shape;172;p25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Flexibility!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7600" y="1298600"/>
            <a:ext cx="5664001" cy="315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830" y="2655025"/>
            <a:ext cx="2363476" cy="18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6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2" name="Google Shape;182;p26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2: XOR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5">
            <a:alphaModFix/>
          </a:blip>
          <a:srcRect b="53031" l="2685" r="54414" t="0"/>
          <a:stretch/>
        </p:blipFill>
        <p:spPr>
          <a:xfrm>
            <a:off x="0" y="1477250"/>
            <a:ext cx="2294974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874" y="2912000"/>
            <a:ext cx="3493851" cy="22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5">
            <a:alphaModFix/>
          </a:blip>
          <a:srcRect b="6552" l="28508" r="28594" t="50026"/>
          <a:stretch/>
        </p:blipFill>
        <p:spPr>
          <a:xfrm>
            <a:off x="0" y="2919725"/>
            <a:ext cx="2294974" cy="12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5">
            <a:alphaModFix/>
          </a:blip>
          <a:srcRect b="53031" l="57101" r="0" t="0"/>
          <a:stretch/>
        </p:blipFill>
        <p:spPr>
          <a:xfrm>
            <a:off x="2432075" y="1477250"/>
            <a:ext cx="2294974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7">
            <a:alphaModFix/>
          </a:blip>
          <a:srcRect b="13788" l="0" r="14126" t="12038"/>
          <a:stretch/>
        </p:blipFill>
        <p:spPr>
          <a:xfrm>
            <a:off x="5295300" y="1297175"/>
            <a:ext cx="3356994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0" y="4407050"/>
            <a:ext cx="54771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https://datascience.stackexchange.com/questions/11589/creating-neural-net-for-xor-function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http://yen.cs.stir.ac.uk/~kjt/techreps/pdf/TR148.pdf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https://medium.com/@jayeshbahire/the-xor-problem-in-neural-networks-50006411840b</a:t>
            </a:r>
            <a:endParaRPr sz="1000"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5900" y="2817025"/>
            <a:ext cx="2294974" cy="137317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/>
          <p:nvPr/>
        </p:nvSpPr>
        <p:spPr>
          <a:xfrm>
            <a:off x="6810975" y="1314300"/>
            <a:ext cx="756900" cy="23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7837100" y="1774525"/>
            <a:ext cx="815100" cy="23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6810975" y="2841125"/>
            <a:ext cx="1172700" cy="23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311700" y="9766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Which NN architecture corresponds to which function?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6643350" y="2919725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(a)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5384825" y="3743750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(b)</a:t>
            </a:r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7304250" y="3743750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(c)</a:t>
            </a:r>
            <a:endParaRPr/>
          </a:p>
        </p:txBody>
      </p:sp>
      <p:sp>
        <p:nvSpPr>
          <p:cNvPr id="197" name="Google Shape;197;p26"/>
          <p:cNvSpPr txBox="1"/>
          <p:nvPr/>
        </p:nvSpPr>
        <p:spPr>
          <a:xfrm>
            <a:off x="6564150" y="1246250"/>
            <a:ext cx="1050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</a:t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6371300" y="3743750"/>
            <a:ext cx="9885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Heaviside step function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7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27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2: XOR</a:t>
            </a: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 rotWithShape="1">
          <a:blip r:embed="rId5">
            <a:alphaModFix/>
          </a:blip>
          <a:srcRect b="53031" l="2685" r="54414" t="0"/>
          <a:stretch/>
        </p:blipFill>
        <p:spPr>
          <a:xfrm>
            <a:off x="0" y="1477250"/>
            <a:ext cx="2294974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874" y="2912000"/>
            <a:ext cx="3493851" cy="22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5">
            <a:alphaModFix/>
          </a:blip>
          <a:srcRect b="6552" l="28508" r="28594" t="50026"/>
          <a:stretch/>
        </p:blipFill>
        <p:spPr>
          <a:xfrm>
            <a:off x="0" y="2919725"/>
            <a:ext cx="2294974" cy="12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5">
            <a:alphaModFix/>
          </a:blip>
          <a:srcRect b="53031" l="57101" r="0" t="0"/>
          <a:stretch/>
        </p:blipFill>
        <p:spPr>
          <a:xfrm>
            <a:off x="2432075" y="1477250"/>
            <a:ext cx="2294974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7">
            <a:alphaModFix/>
          </a:blip>
          <a:srcRect b="13788" l="0" r="14126" t="12038"/>
          <a:stretch/>
        </p:blipFill>
        <p:spPr>
          <a:xfrm>
            <a:off x="5295300" y="1297175"/>
            <a:ext cx="3356994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0" y="4407050"/>
            <a:ext cx="54771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https://datascience.stackexchange.com/questions/11589/creating-neural-net-for-xor-function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http://yen.cs.stir.ac.uk/~kjt/techreps/pdf/TR148.pdf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https://medium.com/@jayeshbahire/the-xor-problem-in-neural-networks-50006411840b</a:t>
            </a:r>
            <a:endParaRPr sz="1000"/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5900" y="2817025"/>
            <a:ext cx="2294974" cy="137317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6643350" y="2919725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(a)</a:t>
            </a:r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5384825" y="3743750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(b)</a:t>
            </a:r>
            <a:endParaRPr/>
          </a:p>
        </p:txBody>
      </p:sp>
      <p:sp>
        <p:nvSpPr>
          <p:cNvPr id="216" name="Google Shape;216;p27"/>
          <p:cNvSpPr txBox="1"/>
          <p:nvPr/>
        </p:nvSpPr>
        <p:spPr>
          <a:xfrm>
            <a:off x="7304250" y="3743750"/>
            <a:ext cx="660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8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8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2: XOR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Explanation</a:t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0" y="4850050"/>
            <a:ext cx="91440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https://www.youtube.com/watch?v=kNPGXgzxoHw</a:t>
            </a:r>
            <a:endParaRPr sz="1000"/>
          </a:p>
        </p:txBody>
      </p:sp>
      <p:pic>
        <p:nvPicPr>
          <p:cNvPr id="226" name="Google Shape;226;p28"/>
          <p:cNvPicPr preferRelativeResize="0"/>
          <p:nvPr/>
        </p:nvPicPr>
        <p:blipFill rotWithShape="1">
          <a:blip r:embed="rId6">
            <a:alphaModFix/>
          </a:blip>
          <a:srcRect b="2834" l="0" r="0" t="18001"/>
          <a:stretch/>
        </p:blipFill>
        <p:spPr>
          <a:xfrm>
            <a:off x="792189" y="1075038"/>
            <a:ext cx="7559624" cy="3741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/>
        </p:nvSpPr>
        <p:spPr>
          <a:xfrm>
            <a:off x="6920950" y="1023450"/>
            <a:ext cx="22230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also use the </a:t>
            </a:r>
            <a:r>
              <a:rPr lang="en"/>
              <a:t>Heaviside step function</a:t>
            </a:r>
            <a:r>
              <a:rPr lang="en"/>
              <a:t> instead of sigmoid</a:t>
            </a: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4865775" y="1298850"/>
            <a:ext cx="2222980" cy="174050"/>
          </a:xfrm>
          <a:custGeom>
            <a:rect b="b" l="l" r="r" t="t"/>
            <a:pathLst>
              <a:path extrusionOk="0" h="6962" w="74653">
                <a:moveTo>
                  <a:pt x="0" y="6962"/>
                </a:moveTo>
                <a:cubicBezTo>
                  <a:pt x="22951" y="-2875"/>
                  <a:pt x="49682" y="741"/>
                  <a:pt x="74653" y="741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ot"/>
            <a:round/>
            <a:headEnd len="med" w="med" type="none"/>
            <a:tailEnd len="med" w="med" type="stealth"/>
          </a:ln>
        </p:spPr>
      </p:sp>
      <p:sp>
        <p:nvSpPr>
          <p:cNvPr id="229" name="Google Shape;229;p28"/>
          <p:cNvSpPr txBox="1"/>
          <p:nvPr/>
        </p:nvSpPr>
        <p:spPr>
          <a:xfrm>
            <a:off x="1395125" y="3597625"/>
            <a:ext cx="347400" cy="1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-25000" lang="en"/>
              <a:t>1</a:t>
            </a:r>
            <a:endParaRPr baseline="-25000"/>
          </a:p>
        </p:txBody>
      </p:sp>
      <p:sp>
        <p:nvSpPr>
          <p:cNvPr id="230" name="Google Shape;230;p28"/>
          <p:cNvSpPr txBox="1"/>
          <p:nvPr/>
        </p:nvSpPr>
        <p:spPr>
          <a:xfrm>
            <a:off x="2033575" y="3597625"/>
            <a:ext cx="347400" cy="1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-25000" lang="en"/>
              <a:t>2</a:t>
            </a:r>
            <a:endParaRPr baseline="-25000"/>
          </a:p>
        </p:txBody>
      </p:sp>
      <p:grpSp>
        <p:nvGrpSpPr>
          <p:cNvPr id="231" name="Google Shape;231;p28"/>
          <p:cNvGrpSpPr/>
          <p:nvPr/>
        </p:nvGrpSpPr>
        <p:grpSpPr>
          <a:xfrm>
            <a:off x="3958200" y="3597625"/>
            <a:ext cx="985850" cy="174000"/>
            <a:chOff x="1547525" y="3750025"/>
            <a:chExt cx="985850" cy="174000"/>
          </a:xfrm>
        </p:grpSpPr>
        <p:sp>
          <p:nvSpPr>
            <p:cNvPr id="232" name="Google Shape;232;p28"/>
            <p:cNvSpPr txBox="1"/>
            <p:nvPr/>
          </p:nvSpPr>
          <p:spPr>
            <a:xfrm>
              <a:off x="1547525" y="3750025"/>
              <a:ext cx="347400" cy="1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</a:t>
              </a:r>
              <a:r>
                <a:rPr baseline="-25000" lang="en"/>
                <a:t>1</a:t>
              </a:r>
              <a:endParaRPr baseline="-25000"/>
            </a:p>
          </p:txBody>
        </p:sp>
        <p:sp>
          <p:nvSpPr>
            <p:cNvPr id="233" name="Google Shape;233;p28"/>
            <p:cNvSpPr txBox="1"/>
            <p:nvPr/>
          </p:nvSpPr>
          <p:spPr>
            <a:xfrm>
              <a:off x="2185975" y="3750025"/>
              <a:ext cx="347400" cy="1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</a:t>
              </a:r>
              <a:r>
                <a:rPr baseline="-25000" lang="en"/>
                <a:t>2</a:t>
              </a:r>
              <a:endParaRPr baseline="-250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9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29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3</a:t>
            </a:r>
            <a:endParaRPr/>
          </a:p>
        </p:txBody>
      </p:sp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Let’s revisit the quiz we did in Monday’s lecture!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Can linear SVMs be considered as a special case of neural networks?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about nonlinear SVMs?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about decision trees?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30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30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Multiclass Classification</a:t>
            </a:r>
            <a:endParaRPr/>
          </a:p>
        </p:txBody>
      </p:sp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0138" y="1242500"/>
            <a:ext cx="4169024" cy="31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 txBox="1"/>
          <p:nvPr/>
        </p:nvSpPr>
        <p:spPr>
          <a:xfrm>
            <a:off x="0" y="4570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https://developers.google.com/machine-learning/crash-course/multi-class-neural-networks/one-vs-all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http://www.briandolhansky.com/blog/2013/9/23/artificial-neural-nets-linear-multiclass-part-3</a:t>
            </a:r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825" y="1035488"/>
            <a:ext cx="4314825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/>
          <p:nvPr/>
        </p:nvSpPr>
        <p:spPr>
          <a:xfrm>
            <a:off x="0" y="3927975"/>
            <a:ext cx="58800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separate </a:t>
            </a:r>
            <a:r>
              <a:rPr b="1"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binary classifiers</a:t>
            </a:r>
            <a:endParaRPr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Key: </a:t>
            </a:r>
            <a:r>
              <a:rPr b="1"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sharing the </a:t>
            </a:r>
            <a:r>
              <a:rPr b="1" lang="en">
                <a:solidFill>
                  <a:srgbClr val="FF5F13"/>
                </a:solidFill>
                <a:latin typeface="Roboto"/>
                <a:ea typeface="Roboto"/>
                <a:cs typeface="Roboto"/>
                <a:sym typeface="Roboto"/>
              </a:rPr>
              <a:t>same hidden layers</a:t>
            </a: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with </a:t>
            </a:r>
            <a:r>
              <a:rPr b="1" lang="en">
                <a:solidFill>
                  <a:srgbClr val="039BE5"/>
                </a:solidFill>
                <a:latin typeface="Roboto"/>
                <a:ea typeface="Roboto"/>
                <a:cs typeface="Roboto"/>
                <a:sym typeface="Roboto"/>
              </a:rPr>
              <a:t>different weights</a:t>
            </a:r>
            <a:r>
              <a:rPr b="1"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at the end</a:t>
            </a:r>
            <a:endParaRPr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Question: </a:t>
            </a: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Pros and cons?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30"/>
          <p:cNvSpPr/>
          <p:nvPr/>
        </p:nvSpPr>
        <p:spPr>
          <a:xfrm>
            <a:off x="822575" y="1041150"/>
            <a:ext cx="1460700" cy="2886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5F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"/>
          <p:cNvSpPr/>
          <p:nvPr/>
        </p:nvSpPr>
        <p:spPr>
          <a:xfrm>
            <a:off x="2283275" y="1676675"/>
            <a:ext cx="628800" cy="176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39B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31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31"/>
          <p:cNvSpPr txBox="1"/>
          <p:nvPr/>
        </p:nvSpPr>
        <p:spPr>
          <a:xfrm>
            <a:off x="0" y="4793675"/>
            <a:ext cx="91440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https://medium.com/datathings/neural-networks-and-backpropagation-explained-in-a-simple-way-f540a3611f5e</a:t>
            </a:r>
            <a:endParaRPr/>
          </a:p>
        </p:txBody>
      </p:sp>
      <p:pic>
        <p:nvPicPr>
          <p:cNvPr id="266" name="Google Shape;266;p31"/>
          <p:cNvPicPr preferRelativeResize="0"/>
          <p:nvPr/>
        </p:nvPicPr>
        <p:blipFill rotWithShape="1">
          <a:blip r:embed="rId6">
            <a:alphaModFix/>
          </a:blip>
          <a:srcRect b="4041" l="0" r="0" t="4307"/>
          <a:stretch/>
        </p:blipFill>
        <p:spPr>
          <a:xfrm>
            <a:off x="92649" y="1047562"/>
            <a:ext cx="4379936" cy="37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1931" y="1193550"/>
            <a:ext cx="4453311" cy="34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1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Announcement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Homework 1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Note on Logistic Regression → Exercise 1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Neural Networks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Overview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Forward propagation → Exercise 2, 3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Backpropagation → Exercise 4, 5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Pros and Cons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Homework 2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Note on numerical computation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Note on </a:t>
            </a:r>
            <a:r>
              <a:rPr lang="en">
                <a:solidFill>
                  <a:schemeClr val="dk1"/>
                </a:solidFill>
              </a:rPr>
              <a:t>p</a:t>
            </a:r>
            <a:r>
              <a:rPr lang="en">
                <a:solidFill>
                  <a:schemeClr val="dk1"/>
                </a:solidFill>
              </a:rPr>
              <a:t>ython </a:t>
            </a:r>
            <a:r>
              <a:rPr lang="en">
                <a:solidFill>
                  <a:srgbClr val="000000"/>
                </a:solidFill>
              </a:rPr>
              <a:t>p</a:t>
            </a:r>
            <a:r>
              <a:rPr lang="en">
                <a:solidFill>
                  <a:srgbClr val="000000"/>
                </a:solidFill>
              </a:rPr>
              <a:t>lotting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Notes on Numpy vs Panda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4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32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32"/>
          <p:cNvSpPr txBox="1"/>
          <p:nvPr/>
        </p:nvSpPr>
        <p:spPr>
          <a:xfrm>
            <a:off x="0" y="4661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https://medium.com/datathings/neural-networks-and-backpropagation-explained-in-a-simple-way-f540a3611f5e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https://www.quora.com/Machine-Learning-What-are-some-tips-and-tricks-for-training-deep-neural-networks</a:t>
            </a:r>
            <a:endParaRPr sz="1200"/>
          </a:p>
        </p:txBody>
      </p:sp>
      <p:sp>
        <p:nvSpPr>
          <p:cNvPr id="277" name="Google Shape;277;p32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iterations are needed to converge?</a:t>
            </a:r>
            <a:endParaRPr/>
          </a:p>
        </p:txBody>
      </p:sp>
      <p:sp>
        <p:nvSpPr>
          <p:cNvPr id="278" name="Google Shape;278;p32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Depends on: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Architecture/Meta-parameters of the network, e.g. # layers, activation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Quality of training data (</a:t>
            </a:r>
            <a:r>
              <a:rPr lang="en">
                <a:solidFill>
                  <a:schemeClr val="dk1"/>
                </a:solidFill>
              </a:rPr>
              <a:t>input-output correlation, normalization, </a:t>
            </a:r>
            <a:r>
              <a:rPr lang="en">
                <a:solidFill>
                  <a:schemeClr val="dk1"/>
                </a:solidFill>
              </a:rPr>
              <a:t>noise cleansing, class distribution/imbalance)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Random initialization of the parameters/weights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Optimization algorithm, e.g. SGD, Adam, etc.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Learning rate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Batch size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(In practice) Implementation quality (Bug-free? Optimized?)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...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</a:t>
            </a:r>
            <a:endParaRPr/>
          </a:p>
        </p:txBody>
      </p:sp>
      <p:sp>
        <p:nvSpPr>
          <p:cNvPr id="284" name="Google Shape;284;p33"/>
          <p:cNvSpPr txBox="1"/>
          <p:nvPr>
            <p:ph idx="1" type="body"/>
          </p:nvPr>
        </p:nvSpPr>
        <p:spPr>
          <a:xfrm>
            <a:off x="311700" y="976625"/>
            <a:ext cx="3413400" cy="37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simple example to understand the intuition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●"/>
            </a:pPr>
            <a:r>
              <a:rPr b="1"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f(x,y) = x</a:t>
            </a:r>
            <a:r>
              <a:rPr b="1" baseline="30000"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y + y + 2</a:t>
            </a:r>
            <a:endParaRPr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Forward pass: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x = 3, y = 4 → f(3, 4)=42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Backward pass: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Chain rule: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See the diagram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Fun fact: This is </a:t>
            </a:r>
            <a:r>
              <a:rPr lang="en">
                <a:solidFill>
                  <a:srgbClr val="000000"/>
                </a:solidFill>
              </a:rPr>
              <a:t>called </a:t>
            </a:r>
            <a:r>
              <a:rPr lang="en">
                <a:solidFill>
                  <a:srgbClr val="000000"/>
                </a:solidFill>
              </a:rPr>
              <a:t>reverse-mode autodiff and how </a:t>
            </a:r>
            <a:r>
              <a:rPr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Tensorflow</a:t>
            </a:r>
            <a:r>
              <a:rPr lang="en">
                <a:solidFill>
                  <a:srgbClr val="000000"/>
                </a:solidFill>
              </a:rPr>
              <a:t> works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33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8" name="Google Shape;28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5000" y="1087575"/>
            <a:ext cx="5240776" cy="379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0" y="4933550"/>
            <a:ext cx="9144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chemeClr val="lt1"/>
                </a:highlight>
              </a:rPr>
              <a:t>Géron, Aurélien. </a:t>
            </a:r>
            <a:r>
              <a:rPr i="1" lang="en" sz="900">
                <a:solidFill>
                  <a:srgbClr val="222222"/>
                </a:solidFill>
                <a:highlight>
                  <a:schemeClr val="lt1"/>
                </a:highlight>
              </a:rPr>
              <a:t>Hands-on machine learning with Scikit-Learn and TensorFlow: concepts, tools, and techniques to build intelligent systems</a:t>
            </a:r>
            <a:r>
              <a:rPr lang="en" sz="900">
                <a:solidFill>
                  <a:srgbClr val="222222"/>
                </a:solidFill>
                <a:highlight>
                  <a:schemeClr val="lt1"/>
                </a:highlight>
              </a:rPr>
              <a:t>. " O'Reilly Media, Inc.", 2017.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175" y="3173450"/>
            <a:ext cx="1842975" cy="6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Char char="●"/>
            </a:pPr>
            <a:r>
              <a:rPr i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“Why do we have to write the backward pass when frameworks in the real world, such as </a:t>
            </a:r>
            <a:r>
              <a:rPr i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TensorFlow</a:t>
            </a:r>
            <a:r>
              <a:rPr i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compute them for you automatically?”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Vanishing gradients on sigmoids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6" name="Google Shape;2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4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34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understanding backpropagation?</a:t>
            </a:r>
            <a:endParaRPr/>
          </a:p>
        </p:txBody>
      </p:sp>
      <p:sp>
        <p:nvSpPr>
          <p:cNvPr id="300" name="Google Shape;300;p34"/>
          <p:cNvSpPr txBox="1"/>
          <p:nvPr/>
        </p:nvSpPr>
        <p:spPr>
          <a:xfrm>
            <a:off x="0" y="4793675"/>
            <a:ext cx="9087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https://medium.com/@karpathy/yes-you-should-understand-backprop-e2f06eab496b</a:t>
            </a:r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375" y="2334838"/>
            <a:ext cx="7200900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Char char="●"/>
            </a:pPr>
            <a:r>
              <a:rPr i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“Why do we have to write the backward pass when frameworks in the real world, such as </a:t>
            </a:r>
            <a:r>
              <a:rPr i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TensorFlow</a:t>
            </a:r>
            <a:r>
              <a:rPr i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compute them for you automatically?”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Dying ReLUs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7" name="Google Shape;3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35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35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understanding backpropagation?</a:t>
            </a:r>
            <a:endParaRPr/>
          </a:p>
        </p:txBody>
      </p:sp>
      <p:sp>
        <p:nvSpPr>
          <p:cNvPr id="311" name="Google Shape;311;p35"/>
          <p:cNvSpPr txBox="1"/>
          <p:nvPr/>
        </p:nvSpPr>
        <p:spPr>
          <a:xfrm>
            <a:off x="0" y="4793675"/>
            <a:ext cx="9087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https://medium.com/@karpathy/yes-you-should-understand-backprop-e2f06eab496b</a:t>
            </a:r>
            <a:endParaRPr/>
          </a:p>
        </p:txBody>
      </p:sp>
      <p:pic>
        <p:nvPicPr>
          <p:cNvPr id="312" name="Google Shape;31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0338" y="2364788"/>
            <a:ext cx="7038975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</a:t>
            </a:r>
            <a:endParaRPr/>
          </a:p>
        </p:txBody>
      </p:sp>
      <p:sp>
        <p:nvSpPr>
          <p:cNvPr id="318" name="Google Shape;318;p36"/>
          <p:cNvSpPr txBox="1"/>
          <p:nvPr>
            <p:ph idx="1" type="body"/>
          </p:nvPr>
        </p:nvSpPr>
        <p:spPr>
          <a:xfrm>
            <a:off x="311700" y="1281425"/>
            <a:ext cx="65874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Backpropagation (</a:t>
            </a:r>
            <a:r>
              <a:rPr lang="en">
                <a:solidFill>
                  <a:schemeClr val="dk1"/>
                </a:solidFill>
              </a:rPr>
              <a:t>Interactive)</a:t>
            </a:r>
            <a:r>
              <a:rPr lang="en">
                <a:solidFill>
                  <a:srgbClr val="000000"/>
                </a:solidFill>
              </a:rPr>
              <a:t>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https://google-developers.appspot.com/machine-learning/crash-course/backprop-scroll/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Backpropagation (</a:t>
            </a:r>
            <a:r>
              <a:rPr lang="en">
                <a:solidFill>
                  <a:srgbClr val="000000"/>
                </a:solidFill>
              </a:rPr>
              <a:t>CS 231n at Stanford):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https://cs231n.github.io/optimization-2/</a:t>
            </a:r>
            <a:r>
              <a:rPr lang="en">
                <a:solidFill>
                  <a:srgbClr val="000000"/>
                </a:solidFill>
              </a:rPr>
              <a:t> and </a:t>
            </a:r>
            <a:r>
              <a:rPr lang="en" u="sng">
                <a:solidFill>
                  <a:schemeClr val="accent5"/>
                </a:solidFill>
                <a:hlinkClick r:id="rId5"/>
              </a:rPr>
              <a:t>https://www.youtube.com/watch?v=i94OvYb6noo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(Optional) Matrix-Level Operation: </a:t>
            </a:r>
            <a:r>
              <a:rPr lang="en" u="sng">
                <a:solidFill>
                  <a:schemeClr val="accent5"/>
                </a:solidFill>
                <a:hlinkClick r:id="rId6"/>
              </a:rPr>
              <a:t>https://medium.com/@14prakash/back-propagation-is-very-simple-who-made-it-complicated-97b794c97e5c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19" name="Google Shape;31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36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2" name="Google Shape;32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9100" y="159263"/>
            <a:ext cx="2244900" cy="482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4</a:t>
            </a:r>
            <a:endParaRPr/>
          </a:p>
        </p:txBody>
      </p:sp>
      <p:sp>
        <p:nvSpPr>
          <p:cNvPr id="328" name="Google Shape;328;p37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Suppose you have a fully-connected multilayer neural network with 1 input, 2 hidden and 1 output layers. If your dataset has </a:t>
            </a:r>
            <a:r>
              <a:rPr i="1" lang="en">
                <a:solidFill>
                  <a:schemeClr val="dk1"/>
                </a:solidFill>
              </a:rPr>
              <a:t>p</a:t>
            </a:r>
            <a:r>
              <a:rPr lang="en">
                <a:solidFill>
                  <a:schemeClr val="dk1"/>
                </a:solidFill>
              </a:rPr>
              <a:t> features, the two hidden layers have 3 and 4 neurons respectively, and the output layer has </a:t>
            </a:r>
            <a:r>
              <a:rPr i="1" lang="en">
                <a:solidFill>
                  <a:schemeClr val="dk1"/>
                </a:solidFill>
              </a:rPr>
              <a:t>k</a:t>
            </a:r>
            <a:r>
              <a:rPr lang="en">
                <a:solidFill>
                  <a:schemeClr val="dk1"/>
                </a:solidFill>
              </a:rPr>
              <a:t> outputs, calculate the number of parameters in the neural network in terms of </a:t>
            </a:r>
            <a:r>
              <a:rPr i="1" lang="en">
                <a:solidFill>
                  <a:schemeClr val="dk1"/>
                </a:solidFill>
              </a:rPr>
              <a:t>p </a:t>
            </a:r>
            <a:r>
              <a:rPr lang="en">
                <a:solidFill>
                  <a:schemeClr val="dk1"/>
                </a:solidFill>
              </a:rPr>
              <a:t>and </a:t>
            </a:r>
            <a:r>
              <a:rPr i="1" lang="en">
                <a:solidFill>
                  <a:schemeClr val="dk1"/>
                </a:solidFill>
              </a:rPr>
              <a:t>k</a:t>
            </a:r>
            <a:r>
              <a:rPr lang="en">
                <a:solidFill>
                  <a:schemeClr val="dk1"/>
                </a:solidFill>
              </a:rPr>
              <a:t>. Assume that the bias terms have not been considered in the specified neurons and need to be added to the parameter count.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7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250" y="152400"/>
            <a:ext cx="708550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Write down the major steps involved in backpropagation algorithm.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39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39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5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638" y="152400"/>
            <a:ext cx="754073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Given the following multilayer neural network, a training data point x=(x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=0,x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=1), and the target value T=1, please calculate weights and bias after 1 iteration of backpropagation algorithm (show your calculations and fill out the empty tables given below). The learning rate =0.8. The initial weights and bias are in the following table.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41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359" name="Google Shape;359;p41"/>
          <p:cNvGraphicFramePr/>
          <p:nvPr/>
        </p:nvGraphicFramePr>
        <p:xfrm>
          <a:off x="1615500" y="308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{E545CB30-52E7-4761-B119-CDEDA2D197FD}</a:tableStyleId>
              </a:tblPr>
              <a:tblGrid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13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14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23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24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35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</a:t>
                      </a:r>
                      <a:r>
                        <a:rPr baseline="-25000" lang="en"/>
                        <a:t>45</a:t>
                      </a:r>
                      <a:endParaRPr baseline="-250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-0.3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0.2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0.4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-0.1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-0.2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-0.3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0.2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-0.4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0.1</a:t>
                      </a:r>
                      <a:endParaRPr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60" name="Google Shape;360;p41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Announcement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Homework 2 due next Tuesday (10/30/2018 11:59 pm)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Please double check your submission</a:t>
            </a:r>
            <a:endParaRPr>
              <a:solidFill>
                <a:srgbClr val="000000"/>
              </a:solidFill>
            </a:endParaRPr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en">
                <a:solidFill>
                  <a:srgbClr val="000000"/>
                </a:solidFill>
              </a:rPr>
              <a:t>Make sure you can unzip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Report is important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Unwise to leave any problem blank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PDF file is much better than TXT files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ZIP file makes life much easier (no 7z file or rar file please)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Report all necessary values on your report rather than a pointer to your code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midterm report due 11/12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Your team is required to submit to Kaggle at least once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Detailed requirement will be posted soon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5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42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8" name="Google Shape;3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5863" y="1144775"/>
            <a:ext cx="5212275" cy="25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2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5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00" y="0"/>
            <a:ext cx="84673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3"/>
          <p:cNvSpPr txBox="1"/>
          <p:nvPr/>
        </p:nvSpPr>
        <p:spPr>
          <a:xfrm>
            <a:off x="5576750" y="2756450"/>
            <a:ext cx="26883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 attention to whether it is </a:t>
            </a:r>
            <a:r>
              <a:rPr b="1" lang="en">
                <a:solidFill>
                  <a:srgbClr val="FF0000"/>
                </a:solidFill>
              </a:rPr>
              <a:t>err</a:t>
            </a:r>
            <a:r>
              <a:rPr lang="en"/>
              <a:t> </a:t>
            </a:r>
            <a:r>
              <a:rPr lang="en"/>
              <a:t>or </a:t>
            </a:r>
            <a:r>
              <a:rPr b="1" lang="en">
                <a:solidFill>
                  <a:srgbClr val="0000FF"/>
                </a:solidFill>
              </a:rPr>
              <a:t>derivative</a:t>
            </a:r>
            <a:r>
              <a:rPr lang="en"/>
              <a:t>.</a:t>
            </a:r>
            <a:endParaRPr/>
          </a:p>
        </p:txBody>
      </p:sp>
      <p:sp>
        <p:nvSpPr>
          <p:cNvPr id="376" name="Google Shape;376;p43"/>
          <p:cNvSpPr/>
          <p:nvPr/>
        </p:nvSpPr>
        <p:spPr>
          <a:xfrm>
            <a:off x="5754500" y="3261450"/>
            <a:ext cx="533225" cy="288850"/>
          </a:xfrm>
          <a:custGeom>
            <a:rect b="b" l="l" r="r" t="t"/>
            <a:pathLst>
              <a:path extrusionOk="0" h="11554" w="21329">
                <a:moveTo>
                  <a:pt x="0" y="11554"/>
                </a:moveTo>
                <a:cubicBezTo>
                  <a:pt x="8004" y="10409"/>
                  <a:pt x="14100" y="3623"/>
                  <a:pt x="21329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ot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963" y="152400"/>
            <a:ext cx="794807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/>
        </p:nvSpPr>
        <p:spPr>
          <a:xfrm>
            <a:off x="6265525" y="56950"/>
            <a:ext cx="28785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 attention to the sign here! If </a:t>
            </a:r>
            <a:r>
              <a:rPr b="1" lang="en">
                <a:solidFill>
                  <a:srgbClr val="FF0000"/>
                </a:solidFill>
              </a:rPr>
              <a:t>err</a:t>
            </a:r>
            <a:r>
              <a:rPr lang="en"/>
              <a:t>, +; If </a:t>
            </a:r>
            <a:r>
              <a:rPr b="1" lang="en">
                <a:solidFill>
                  <a:srgbClr val="0000FF"/>
                </a:solidFill>
              </a:rPr>
              <a:t>derivative</a:t>
            </a:r>
            <a:r>
              <a:rPr lang="en"/>
              <a:t>, - (~SGD).</a:t>
            </a:r>
            <a:endParaRPr/>
          </a:p>
        </p:txBody>
      </p:sp>
      <p:sp>
        <p:nvSpPr>
          <p:cNvPr id="383" name="Google Shape;383;p44"/>
          <p:cNvSpPr/>
          <p:nvPr/>
        </p:nvSpPr>
        <p:spPr>
          <a:xfrm>
            <a:off x="4510275" y="528625"/>
            <a:ext cx="1888550" cy="722100"/>
          </a:xfrm>
          <a:custGeom>
            <a:rect b="b" l="l" r="r" t="t"/>
            <a:pathLst>
              <a:path extrusionOk="0" h="28884" w="75542">
                <a:moveTo>
                  <a:pt x="0" y="28884"/>
                </a:moveTo>
                <a:cubicBezTo>
                  <a:pt x="0" y="15083"/>
                  <a:pt x="26824" y="22263"/>
                  <a:pt x="40437" y="19996"/>
                </a:cubicBezTo>
                <a:cubicBezTo>
                  <a:pt x="48662" y="18626"/>
                  <a:pt x="58207" y="19668"/>
                  <a:pt x="64877" y="14664"/>
                </a:cubicBezTo>
                <a:cubicBezTo>
                  <a:pt x="69712" y="11037"/>
                  <a:pt x="70514" y="3354"/>
                  <a:pt x="75542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ot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45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1" name="Google Shape;391;p45"/>
          <p:cNvPicPr preferRelativeResize="0"/>
          <p:nvPr/>
        </p:nvPicPr>
        <p:blipFill rotWithShape="1">
          <a:blip r:embed="rId5">
            <a:alphaModFix/>
          </a:blip>
          <a:srcRect b="0" l="0" r="0" t="12656"/>
          <a:stretch/>
        </p:blipFill>
        <p:spPr>
          <a:xfrm>
            <a:off x="1453863" y="1144775"/>
            <a:ext cx="6571924" cy="397962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5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46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46"/>
          <p:cNvSpPr txBox="1"/>
          <p:nvPr>
            <p:ph type="title"/>
          </p:nvPr>
        </p:nvSpPr>
        <p:spPr>
          <a:xfrm>
            <a:off x="1395125" y="0"/>
            <a:ext cx="43200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 and Cons</a:t>
            </a:r>
            <a:endParaRPr/>
          </a:p>
        </p:txBody>
      </p:sp>
      <p:sp>
        <p:nvSpPr>
          <p:cNvPr id="401" name="Google Shape;401;p46"/>
          <p:cNvSpPr txBox="1"/>
          <p:nvPr/>
        </p:nvSpPr>
        <p:spPr>
          <a:xfrm>
            <a:off x="0" y="4299475"/>
            <a:ext cx="57150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https://www.packtpub.com/mapt/book/big_data_and_business_intelligence/9781788397872/1/ch01lvl1sec27/pros-and-cons-of-neural-networks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http://kseow.com/nn/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https://towardsdatascience.com/hype-disadvantages-of-neural-networks-6af04904ba5b</a:t>
            </a:r>
            <a:endParaRPr sz="1100"/>
          </a:p>
        </p:txBody>
      </p:sp>
      <p:sp>
        <p:nvSpPr>
          <p:cNvPr id="402" name="Google Shape;402;p46"/>
          <p:cNvSpPr txBox="1"/>
          <p:nvPr/>
        </p:nvSpPr>
        <p:spPr>
          <a:xfrm>
            <a:off x="406300" y="3915225"/>
            <a:ext cx="78534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Flexibility</a:t>
            </a:r>
            <a:endParaRPr sz="1800"/>
          </a:p>
        </p:txBody>
      </p:sp>
      <p:pic>
        <p:nvPicPr>
          <p:cNvPr id="403" name="Google Shape;40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63" y="1403138"/>
            <a:ext cx="5668681" cy="2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4999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47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2" name="Google Shape;412;p47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  <p:sp>
        <p:nvSpPr>
          <p:cNvPr id="413" name="Google Shape;413;p47"/>
          <p:cNvSpPr txBox="1"/>
          <p:nvPr/>
        </p:nvSpPr>
        <p:spPr>
          <a:xfrm>
            <a:off x="0" y="4426425"/>
            <a:ext cx="91440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https://www.packtpub.com/mapt/book/big_data_and_business_intelligence/9781788397872/1/ch01lvl1sec27/pros-and-cons-of-neural-networks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http://www.luigifreda.com/2017/04/08/cnn-slam-real-time-dense-monocular-slam-learned-depth-prediction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/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http://www.missqt.com/google-translate-app-now-supports-instant-voice-and-visual-translations/</a:t>
            </a:r>
            <a:endParaRPr sz="1100"/>
          </a:p>
        </p:txBody>
      </p:sp>
      <p:sp>
        <p:nvSpPr>
          <p:cNvPr id="414" name="Google Shape;414;p47"/>
          <p:cNvSpPr txBox="1"/>
          <p:nvPr/>
        </p:nvSpPr>
        <p:spPr>
          <a:xfrm>
            <a:off x="406300" y="3915225"/>
            <a:ext cx="78534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Efficiency (In many cases, prediction/inference/testing is fast)</a:t>
            </a:r>
            <a:endParaRPr sz="1800"/>
          </a:p>
        </p:txBody>
      </p:sp>
      <p:pic>
        <p:nvPicPr>
          <p:cNvPr id="415" name="Google Shape;415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88" y="1218012"/>
            <a:ext cx="4480574" cy="252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31869" y="1193550"/>
            <a:ext cx="4560843" cy="25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48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48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  <p:sp>
        <p:nvSpPr>
          <p:cNvPr id="425" name="Google Shape;425;p48"/>
          <p:cNvSpPr txBox="1"/>
          <p:nvPr/>
        </p:nvSpPr>
        <p:spPr>
          <a:xfrm>
            <a:off x="0" y="4439025"/>
            <a:ext cx="91440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https://www.kdnuggets.com/2017/08/first-steps-learning-deep-learning-image-classification-keras.html/2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See, Abigail, Peter J. Liu, and Christopher D. Manning. "Get to the point: Summarization with pointer-generator networks."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arXiv preprint arXiv:1704.04368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(2017).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https://www.lifewire.com/my-iphone-wont-charge-what-do-i-do-2000147</a:t>
            </a:r>
            <a:endParaRPr sz="1100"/>
          </a:p>
        </p:txBody>
      </p:sp>
      <p:sp>
        <p:nvSpPr>
          <p:cNvPr id="426" name="Google Shape;426;p48"/>
          <p:cNvSpPr txBox="1"/>
          <p:nvPr/>
        </p:nvSpPr>
        <p:spPr>
          <a:xfrm>
            <a:off x="0" y="3915225"/>
            <a:ext cx="91440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Efficiency (Big model → slow training, huge energy consumption (e.g. for cell phone))</a:t>
            </a:r>
            <a:endParaRPr sz="1800"/>
          </a:p>
        </p:txBody>
      </p:sp>
      <p:pic>
        <p:nvPicPr>
          <p:cNvPr id="427" name="Google Shape;42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325" y="1200900"/>
            <a:ext cx="3927345" cy="25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2912" y="1140500"/>
            <a:ext cx="3059027" cy="206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92913" y="3205075"/>
            <a:ext cx="3059024" cy="61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/>
          <p:cNvPicPr preferRelativeResize="0"/>
          <p:nvPr/>
        </p:nvPicPr>
        <p:blipFill rotWithShape="1">
          <a:blip r:embed="rId10">
            <a:alphaModFix/>
          </a:blip>
          <a:srcRect b="7304" l="35771" r="36013" t="8049"/>
          <a:stretch/>
        </p:blipFill>
        <p:spPr>
          <a:xfrm>
            <a:off x="7667175" y="1223662"/>
            <a:ext cx="1254518" cy="250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49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8" name="Google Shape;438;p49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  <p:pic>
        <p:nvPicPr>
          <p:cNvPr id="439" name="Google Shape;43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00" y="1338225"/>
            <a:ext cx="3926200" cy="25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9"/>
          <p:cNvSpPr txBox="1"/>
          <p:nvPr/>
        </p:nvSpPr>
        <p:spPr>
          <a:xfrm>
            <a:off x="0" y="4683425"/>
            <a:ext cx="9144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https://towardsdatascience.com/hype-disadvantages-of-neural-networks-6af04904ba5b</a:t>
            </a:r>
            <a:endParaRPr/>
          </a:p>
        </p:txBody>
      </p:sp>
      <p:sp>
        <p:nvSpPr>
          <p:cNvPr id="441" name="Google Shape;441;p49"/>
          <p:cNvSpPr txBox="1"/>
          <p:nvPr/>
        </p:nvSpPr>
        <p:spPr>
          <a:xfrm>
            <a:off x="406300" y="3915225"/>
            <a:ext cx="78534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Data (Both a pro and a con)</a:t>
            </a:r>
            <a:endParaRPr sz="1800"/>
          </a:p>
        </p:txBody>
      </p:sp>
      <p:pic>
        <p:nvPicPr>
          <p:cNvPr id="442" name="Google Shape;44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7125" y="1661063"/>
            <a:ext cx="4506700" cy="1864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50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50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  <p:sp>
        <p:nvSpPr>
          <p:cNvPr id="451" name="Google Shape;451;p50"/>
          <p:cNvSpPr txBox="1"/>
          <p:nvPr/>
        </p:nvSpPr>
        <p:spPr>
          <a:xfrm>
            <a:off x="0" y="4683425"/>
            <a:ext cx="9144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https://www.anandtech.com/show/10864/discrete-desktop-gpu-market-trends-q3-2016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https://www.zdnet.com/article/gpu-killer-google-reveals-just-how-powerful-its-tpu2-chip-really-is/</a:t>
            </a:r>
            <a:endParaRPr/>
          </a:p>
        </p:txBody>
      </p:sp>
      <p:pic>
        <p:nvPicPr>
          <p:cNvPr id="452" name="Google Shape;45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198" y="1281425"/>
            <a:ext cx="3782225" cy="2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0"/>
          <p:cNvSpPr txBox="1"/>
          <p:nvPr/>
        </p:nvSpPr>
        <p:spPr>
          <a:xfrm>
            <a:off x="245226" y="3915225"/>
            <a:ext cx="85161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Computational Power</a:t>
            </a:r>
            <a:r>
              <a:rPr lang="en" sz="1800">
                <a:solidFill>
                  <a:schemeClr val="dk1"/>
                </a:solidFill>
              </a:rPr>
              <a:t> (Both a pro and a con)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54" name="Google Shape;45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4675" y="1300375"/>
            <a:ext cx="4591369" cy="25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1" name="Google Shape;461;p51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51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Networks: Pros and Cons</a:t>
            </a:r>
            <a:endParaRPr/>
          </a:p>
        </p:txBody>
      </p:sp>
      <p:sp>
        <p:nvSpPr>
          <p:cNvPr id="463" name="Google Shape;463;p51"/>
          <p:cNvSpPr txBox="1"/>
          <p:nvPr/>
        </p:nvSpPr>
        <p:spPr>
          <a:xfrm>
            <a:off x="0" y="4683425"/>
            <a:ext cx="9144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https://towardsdatascience.com/hype-disadvantages-of-neural-networks-6af04904ba5b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https://xkcd.com/1838/</a:t>
            </a:r>
            <a:endParaRPr/>
          </a:p>
        </p:txBody>
      </p:sp>
      <p:sp>
        <p:nvSpPr>
          <p:cNvPr id="464" name="Google Shape;464;p51"/>
          <p:cNvSpPr txBox="1"/>
          <p:nvPr/>
        </p:nvSpPr>
        <p:spPr>
          <a:xfrm>
            <a:off x="561425" y="3848550"/>
            <a:ext cx="46506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Black Box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Interpretability</a:t>
            </a:r>
            <a:endParaRPr sz="1800"/>
          </a:p>
        </p:txBody>
      </p:sp>
      <p:pic>
        <p:nvPicPr>
          <p:cNvPr id="465" name="Google Shape;46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413" y="1626825"/>
            <a:ext cx="4650674" cy="20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4250" y="1198525"/>
            <a:ext cx="2815350" cy="3327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1: Note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6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2: Notes</a:t>
            </a:r>
            <a:endParaRPr/>
          </a:p>
        </p:txBody>
      </p:sp>
      <p:pic>
        <p:nvPicPr>
          <p:cNvPr id="472" name="Google Shape;4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52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53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2" name="Google Shape;48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000" y="1144775"/>
            <a:ext cx="7399995" cy="37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3"/>
          <p:cNvSpPr/>
          <p:nvPr/>
        </p:nvSpPr>
        <p:spPr>
          <a:xfrm>
            <a:off x="4547916" y="3117050"/>
            <a:ext cx="752850" cy="793075"/>
          </a:xfrm>
          <a:custGeom>
            <a:rect b="b" l="l" r="r" t="t"/>
            <a:pathLst>
              <a:path extrusionOk="0" h="31723" w="30114">
                <a:moveTo>
                  <a:pt x="18491" y="444"/>
                </a:moveTo>
                <a:cubicBezTo>
                  <a:pt x="12851" y="444"/>
                  <a:pt x="5840" y="2272"/>
                  <a:pt x="2938" y="7109"/>
                </a:cubicBezTo>
                <a:cubicBezTo>
                  <a:pt x="-1222" y="14043"/>
                  <a:pt x="-1352" y="29146"/>
                  <a:pt x="6493" y="31105"/>
                </a:cubicBezTo>
                <a:cubicBezTo>
                  <a:pt x="14723" y="33160"/>
                  <a:pt x="27539" y="28669"/>
                  <a:pt x="29600" y="20440"/>
                </a:cubicBezTo>
                <a:cubicBezTo>
                  <a:pt x="31467" y="12985"/>
                  <a:pt x="26620" y="0"/>
                  <a:pt x="18935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484" name="Google Shape;484;p53"/>
          <p:cNvSpPr/>
          <p:nvPr/>
        </p:nvSpPr>
        <p:spPr>
          <a:xfrm>
            <a:off x="5232511" y="3287143"/>
            <a:ext cx="1463575" cy="523500"/>
          </a:xfrm>
          <a:custGeom>
            <a:rect b="b" l="l" r="r" t="t"/>
            <a:pathLst>
              <a:path extrusionOk="0" h="20940" w="58543">
                <a:moveTo>
                  <a:pt x="13326" y="305"/>
                </a:moveTo>
                <a:cubicBezTo>
                  <a:pt x="8870" y="305"/>
                  <a:pt x="4035" y="2042"/>
                  <a:pt x="884" y="5193"/>
                </a:cubicBezTo>
                <a:cubicBezTo>
                  <a:pt x="-1047" y="7124"/>
                  <a:pt x="730" y="11261"/>
                  <a:pt x="2661" y="13192"/>
                </a:cubicBezTo>
                <a:cubicBezTo>
                  <a:pt x="9954" y="20485"/>
                  <a:pt x="22873" y="17351"/>
                  <a:pt x="32878" y="19857"/>
                </a:cubicBezTo>
                <a:cubicBezTo>
                  <a:pt x="41384" y="21987"/>
                  <a:pt x="56080" y="21255"/>
                  <a:pt x="58206" y="12748"/>
                </a:cubicBezTo>
                <a:cubicBezTo>
                  <a:pt x="62108" y="-2868"/>
                  <a:pt x="27644" y="305"/>
                  <a:pt x="11548" y="30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485" name="Google Shape;485;p53"/>
          <p:cNvSpPr txBox="1"/>
          <p:nvPr/>
        </p:nvSpPr>
        <p:spPr>
          <a:xfrm>
            <a:off x="4461300" y="3862492"/>
            <a:ext cx="926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Step (1)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86" name="Google Shape;486;p53"/>
          <p:cNvSpPr txBox="1"/>
          <p:nvPr/>
        </p:nvSpPr>
        <p:spPr>
          <a:xfrm>
            <a:off x="5501238" y="3862492"/>
            <a:ext cx="926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Step (2)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87" name="Google Shape;487;p53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2, Prob 1.2: Numerically Different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4" name="Google Shape;494;p54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5" name="Google Shape;49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000" y="1144775"/>
            <a:ext cx="7399995" cy="37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4"/>
          <p:cNvSpPr/>
          <p:nvPr/>
        </p:nvSpPr>
        <p:spPr>
          <a:xfrm>
            <a:off x="4623842" y="3046844"/>
            <a:ext cx="2210000" cy="931650"/>
          </a:xfrm>
          <a:custGeom>
            <a:rect b="b" l="l" r="r" t="t"/>
            <a:pathLst>
              <a:path extrusionOk="0" h="37266" w="88400">
                <a:moveTo>
                  <a:pt x="18564" y="1475"/>
                </a:moveTo>
                <a:cubicBezTo>
                  <a:pt x="12522" y="-38"/>
                  <a:pt x="3648" y="3565"/>
                  <a:pt x="1678" y="9473"/>
                </a:cubicBezTo>
                <a:cubicBezTo>
                  <a:pt x="-1119" y="17859"/>
                  <a:pt x="-573" y="29440"/>
                  <a:pt x="5678" y="35691"/>
                </a:cubicBezTo>
                <a:cubicBezTo>
                  <a:pt x="10657" y="40670"/>
                  <a:pt x="19287" y="32069"/>
                  <a:pt x="26118" y="30358"/>
                </a:cubicBezTo>
                <a:cubicBezTo>
                  <a:pt x="32338" y="28800"/>
                  <a:pt x="39006" y="29693"/>
                  <a:pt x="45226" y="28136"/>
                </a:cubicBezTo>
                <a:cubicBezTo>
                  <a:pt x="54584" y="25794"/>
                  <a:pt x="64464" y="26359"/>
                  <a:pt x="74110" y="26359"/>
                </a:cubicBezTo>
                <a:cubicBezTo>
                  <a:pt x="78982" y="26359"/>
                  <a:pt x="86702" y="26197"/>
                  <a:pt x="87885" y="21471"/>
                </a:cubicBezTo>
                <a:cubicBezTo>
                  <a:pt x="93789" y="-2119"/>
                  <a:pt x="42438" y="141"/>
                  <a:pt x="18120" y="14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497" name="Google Shape;497;p54"/>
          <p:cNvSpPr/>
          <p:nvPr/>
        </p:nvSpPr>
        <p:spPr>
          <a:xfrm>
            <a:off x="4595614" y="3061500"/>
            <a:ext cx="2165150" cy="643875"/>
          </a:xfrm>
          <a:custGeom>
            <a:rect b="b" l="l" r="r" t="t"/>
            <a:pathLst>
              <a:path extrusionOk="0" h="25755" w="86606">
                <a:moveTo>
                  <a:pt x="13472" y="1777"/>
                </a:moveTo>
                <a:cubicBezTo>
                  <a:pt x="10096" y="2260"/>
                  <a:pt x="6302" y="698"/>
                  <a:pt x="3252" y="2222"/>
                </a:cubicBezTo>
                <a:cubicBezTo>
                  <a:pt x="485" y="3605"/>
                  <a:pt x="-796" y="8342"/>
                  <a:pt x="586" y="11109"/>
                </a:cubicBezTo>
                <a:cubicBezTo>
                  <a:pt x="3221" y="16385"/>
                  <a:pt x="10800" y="17507"/>
                  <a:pt x="16583" y="18663"/>
                </a:cubicBezTo>
                <a:cubicBezTo>
                  <a:pt x="27807" y="20907"/>
                  <a:pt x="38908" y="24884"/>
                  <a:pt x="50354" y="24884"/>
                </a:cubicBezTo>
                <a:cubicBezTo>
                  <a:pt x="62410" y="24884"/>
                  <a:pt x="80514" y="29004"/>
                  <a:pt x="85903" y="18219"/>
                </a:cubicBezTo>
                <a:cubicBezTo>
                  <a:pt x="90315" y="9389"/>
                  <a:pt x="69112" y="5332"/>
                  <a:pt x="59241" y="5332"/>
                </a:cubicBezTo>
                <a:cubicBezTo>
                  <a:pt x="42557" y="5332"/>
                  <a:pt x="26157" y="0"/>
                  <a:pt x="9473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498" name="Google Shape;498;p54"/>
          <p:cNvSpPr txBox="1"/>
          <p:nvPr/>
        </p:nvSpPr>
        <p:spPr>
          <a:xfrm>
            <a:off x="5538875" y="3140392"/>
            <a:ext cx="926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Step (1)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99" name="Google Shape;499;p54"/>
          <p:cNvSpPr txBox="1"/>
          <p:nvPr/>
        </p:nvSpPr>
        <p:spPr>
          <a:xfrm>
            <a:off x="4434763" y="3851392"/>
            <a:ext cx="926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Step (2)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00" name="Google Shape;500;p54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2, Prob 1.2: </a:t>
            </a:r>
            <a:r>
              <a:rPr lang="en"/>
              <a:t>Numerically Different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55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8" name="Google Shape;508;p55"/>
          <p:cNvSpPr txBox="1"/>
          <p:nvPr>
            <p:ph idx="1" type="body"/>
          </p:nvPr>
        </p:nvSpPr>
        <p:spPr>
          <a:xfrm>
            <a:off x="311700" y="1281425"/>
            <a:ext cx="85206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i="1" lang="en" u="sng">
                <a:solidFill>
                  <a:srgbClr val="000000"/>
                </a:solidFill>
              </a:rPr>
              <a:t>Use </a:t>
            </a:r>
            <a:r>
              <a:rPr b="1" i="1" lang="en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Matplotlib</a:t>
            </a:r>
            <a:endParaRPr b="1" i="1" u="sng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simple example: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9" name="Google Shape;509;p55"/>
          <p:cNvSpPr txBox="1"/>
          <p:nvPr/>
        </p:nvSpPr>
        <p:spPr>
          <a:xfrm>
            <a:off x="808075" y="2046950"/>
            <a:ext cx="5881200" cy="28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0" marR="127000" rtl="0" algn="l">
              <a:lnSpc>
                <a:spcPct val="13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020"/>
                </a:solidFill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E84B5"/>
                </a:solidFill>
                <a:latin typeface="Courier New"/>
                <a:ea typeface="Courier New"/>
                <a:cs typeface="Courier New"/>
                <a:sym typeface="Courier New"/>
              </a:rPr>
              <a:t>numpy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07020"/>
                </a:solidFill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E84B5"/>
                </a:solidFill>
                <a:latin typeface="Courier New"/>
                <a:ea typeface="Courier New"/>
                <a:cs typeface="Courier New"/>
                <a:sym typeface="Courier New"/>
              </a:rPr>
              <a:t>np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" sz="1200">
                <a:solidFill>
                  <a:srgbClr val="007020"/>
                </a:solidFill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E84B5"/>
                </a:solidFill>
                <a:latin typeface="Courier New"/>
                <a:ea typeface="Courier New"/>
                <a:cs typeface="Courier New"/>
                <a:sym typeface="Courier New"/>
              </a:rPr>
              <a:t>matplotlib.pyplot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07020"/>
                </a:solidFill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0E84B5"/>
                </a:solidFill>
                <a:latin typeface="Courier New"/>
                <a:ea typeface="Courier New"/>
                <a:cs typeface="Courier New"/>
                <a:sym typeface="Courier New"/>
              </a:rPr>
              <a:t>plt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i="1" lang="en" sz="1200">
                <a:solidFill>
                  <a:srgbClr val="408090"/>
                </a:solidFill>
                <a:latin typeface="Courier New"/>
                <a:ea typeface="Courier New"/>
                <a:cs typeface="Courier New"/>
                <a:sym typeface="Courier New"/>
              </a:rPr>
              <a:t># Fixing random state for reproducibility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np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6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7"/>
              </a:rPr>
              <a:t>random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seed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200">
                <a:solidFill>
                  <a:srgbClr val="208050"/>
                </a:solidFill>
                <a:latin typeface="Courier New"/>
                <a:ea typeface="Courier New"/>
                <a:cs typeface="Courier New"/>
                <a:sym typeface="Courier New"/>
              </a:rPr>
              <a:t>19680801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200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27000" marR="127000" rtl="0" algn="l">
              <a:lnSpc>
                <a:spcPct val="13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N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200">
                <a:solidFill>
                  <a:srgbClr val="208050"/>
                </a:solidFill>
                <a:latin typeface="Courier New"/>
                <a:ea typeface="Courier New"/>
                <a:cs typeface="Courier New"/>
                <a:sym typeface="Courier New"/>
              </a:rPr>
              <a:t>50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x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0"/>
              </a:rPr>
              <a:t> 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1"/>
              </a:rPr>
              <a:t>np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2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3"/>
              </a:rPr>
              <a:t>random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4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5"/>
              </a:rPr>
              <a:t>rand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(N)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y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6"/>
              </a:rPr>
              <a:t> 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7"/>
              </a:rPr>
              <a:t>np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8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9"/>
              </a:rPr>
              <a:t>random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0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1"/>
              </a:rPr>
              <a:t>rand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(N)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colors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2"/>
              </a:rPr>
              <a:t> 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3"/>
              </a:rPr>
              <a:t>np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4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5"/>
              </a:rPr>
              <a:t>random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6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7"/>
              </a:rPr>
              <a:t>rand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(N)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area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en" sz="1200">
                <a:solidFill>
                  <a:srgbClr val="208050"/>
                </a:solidFill>
                <a:latin typeface="Courier New"/>
                <a:ea typeface="Courier New"/>
                <a:cs typeface="Courier New"/>
                <a:sym typeface="Courier New"/>
              </a:rPr>
              <a:t>30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en" sz="1200">
                <a:solidFill>
                  <a:srgbClr val="333333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8"/>
              </a:rPr>
              <a:t> 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29"/>
              </a:rPr>
              <a:t>np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0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1"/>
              </a:rPr>
              <a:t>random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2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3"/>
              </a:rPr>
              <a:t>rand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(N))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**</a:t>
            </a:r>
            <a:r>
              <a:rPr lang="en" sz="1200">
                <a:solidFill>
                  <a:srgbClr val="208050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i="1" lang="en" sz="1200">
                <a:solidFill>
                  <a:srgbClr val="408090"/>
                </a:solidFill>
                <a:latin typeface="Courier New"/>
                <a:ea typeface="Courier New"/>
                <a:cs typeface="Courier New"/>
                <a:sym typeface="Courier New"/>
              </a:rPr>
              <a:t># 0 to 15 point radii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4"/>
              </a:rPr>
              <a:t>plt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5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6"/>
              </a:rPr>
              <a:t>scatter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(x, y, s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area, c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colors, alpha</a:t>
            </a:r>
            <a:r>
              <a:rPr lang="en" sz="1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1200">
                <a:solidFill>
                  <a:srgbClr val="208050"/>
                </a:solidFill>
                <a:latin typeface="Courier New"/>
                <a:ea typeface="Courier New"/>
                <a:cs typeface="Courier New"/>
                <a:sym typeface="Courier New"/>
              </a:rPr>
              <a:t>0.5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b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7"/>
              </a:rPr>
              <a:t>plt</a:t>
            </a:r>
            <a:r>
              <a:rPr lang="en" sz="1200">
                <a:solidFill>
                  <a:srgbClr val="66666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8"/>
              </a:rPr>
              <a:t>.</a:t>
            </a:r>
            <a:r>
              <a:rPr lang="en" sz="1200">
                <a:solidFill>
                  <a:srgbClr val="CA7900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9"/>
              </a:rPr>
              <a:t>show</a:t>
            </a:r>
            <a:r>
              <a:rPr lang="en" sz="12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sz="1200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510" name="Google Shape;510;p55"/>
          <p:cNvPicPr preferRelativeResize="0"/>
          <p:nvPr/>
        </p:nvPicPr>
        <p:blipFill rotWithShape="1">
          <a:blip r:embed="rId40">
            <a:alphaModFix/>
          </a:blip>
          <a:srcRect b="3385" l="6420" r="7275" t="8462"/>
          <a:stretch/>
        </p:blipFill>
        <p:spPr>
          <a:xfrm>
            <a:off x="5140741" y="1468663"/>
            <a:ext cx="2879659" cy="220616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5"/>
          <p:cNvSpPr txBox="1"/>
          <p:nvPr/>
        </p:nvSpPr>
        <p:spPr>
          <a:xfrm>
            <a:off x="0" y="4887125"/>
            <a:ext cx="91440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1"/>
              </a:rPr>
              <a:t>https://matplotlib.org/gallery/shapes_and_collections/scatter.html#sphx-glr-gallery-shapes-and-collections-scatter-py</a:t>
            </a:r>
            <a:endParaRPr sz="1200"/>
          </a:p>
        </p:txBody>
      </p:sp>
      <p:sp>
        <p:nvSpPr>
          <p:cNvPr id="512" name="Google Shape;512;p55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HW 2, Problem 2.1 (f):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to Plot with Python?</a:t>
            </a:r>
            <a:endParaRPr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56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0" name="Google Shape;520;p56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2: Numpy vs Pandas</a:t>
            </a:r>
            <a:endParaRPr/>
          </a:p>
        </p:txBody>
      </p:sp>
      <p:sp>
        <p:nvSpPr>
          <p:cNvPr id="521" name="Google Shape;521;p56"/>
          <p:cNvSpPr txBox="1"/>
          <p:nvPr/>
        </p:nvSpPr>
        <p:spPr>
          <a:xfrm>
            <a:off x="311700" y="1144775"/>
            <a:ext cx="5376000" cy="3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import numpy as np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import pandas as pd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np.random.seed(123)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X = pd.DataFrame(np.random.randint(0,2,size=(2, 4)), columns=list('ABCD'))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print(type(X))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print(X)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way_one = </a:t>
            </a:r>
            <a:r>
              <a:rPr b="1"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np.dot(X, X.T)</a:t>
            </a:r>
            <a:endParaRPr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way_two = 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X.dot(X.T)</a:t>
            </a:r>
            <a:endParaRPr b="1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print(type(way_one))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print(type(way_two))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print(way_one)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print(way_two)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22" name="Google Shape;522;p56"/>
          <p:cNvSpPr txBox="1"/>
          <p:nvPr/>
        </p:nvSpPr>
        <p:spPr>
          <a:xfrm>
            <a:off x="5598975" y="1144775"/>
            <a:ext cx="3545100" cy="3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&lt;class 'pandas.core.frame.DataFrame'&gt;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A  B  C  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0  0  1  0  0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1  0  0  0  </a:t>
            </a:r>
            <a:r>
              <a:rPr lang="en"/>
              <a:t>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&lt;class 'numpy.ndarray'&gt;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&lt;class 'pandas.core.frame.DataFrame'&gt;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[[1 0]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[0 1]]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0  1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0  1  0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1  0  1</a:t>
            </a:r>
            <a:endParaRPr/>
          </a:p>
        </p:txBody>
      </p:sp>
      <p:sp>
        <p:nvSpPr>
          <p:cNvPr id="523" name="Google Shape;523;p56"/>
          <p:cNvSpPr/>
          <p:nvPr/>
        </p:nvSpPr>
        <p:spPr>
          <a:xfrm>
            <a:off x="2044075" y="2550475"/>
            <a:ext cx="3588225" cy="844300"/>
          </a:xfrm>
          <a:custGeom>
            <a:rect b="b" l="l" r="r" t="t"/>
            <a:pathLst>
              <a:path extrusionOk="0" h="33772" w="143529">
                <a:moveTo>
                  <a:pt x="0" y="8443"/>
                </a:moveTo>
                <a:cubicBezTo>
                  <a:pt x="1418" y="1348"/>
                  <a:pt x="12761" y="0"/>
                  <a:pt x="19996" y="0"/>
                </a:cubicBezTo>
                <a:cubicBezTo>
                  <a:pt x="33132" y="0"/>
                  <a:pt x="46904" y="8"/>
                  <a:pt x="59100" y="4888"/>
                </a:cubicBezTo>
                <a:cubicBezTo>
                  <a:pt x="71404" y="9811"/>
                  <a:pt x="82521" y="17583"/>
                  <a:pt x="95093" y="21774"/>
                </a:cubicBezTo>
                <a:cubicBezTo>
                  <a:pt x="105458" y="25229"/>
                  <a:pt x="115929" y="28517"/>
                  <a:pt x="126643" y="30661"/>
                </a:cubicBezTo>
                <a:cubicBezTo>
                  <a:pt x="132255" y="31784"/>
                  <a:pt x="138411" y="31210"/>
                  <a:pt x="143529" y="3377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ot"/>
            <a:round/>
            <a:headEnd len="med" w="med" type="none"/>
            <a:tailEnd len="med" w="med" type="stealth"/>
          </a:ln>
        </p:spPr>
      </p:sp>
      <p:sp>
        <p:nvSpPr>
          <p:cNvPr id="524" name="Google Shape;524;p56"/>
          <p:cNvSpPr/>
          <p:nvPr/>
        </p:nvSpPr>
        <p:spPr>
          <a:xfrm>
            <a:off x="1733025" y="3128150"/>
            <a:ext cx="3854850" cy="522125"/>
          </a:xfrm>
          <a:custGeom>
            <a:rect b="b" l="l" r="r" t="t"/>
            <a:pathLst>
              <a:path extrusionOk="0" h="20885" w="154194">
                <a:moveTo>
                  <a:pt x="0" y="0"/>
                </a:moveTo>
                <a:cubicBezTo>
                  <a:pt x="11749" y="1957"/>
                  <a:pt x="23355" y="4708"/>
                  <a:pt x="35104" y="6665"/>
                </a:cubicBezTo>
                <a:cubicBezTo>
                  <a:pt x="53280" y="9692"/>
                  <a:pt x="71963" y="8506"/>
                  <a:pt x="90205" y="11109"/>
                </a:cubicBezTo>
                <a:cubicBezTo>
                  <a:pt x="111566" y="14158"/>
                  <a:pt x="132617" y="20885"/>
                  <a:pt x="154194" y="20885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ot"/>
            <a:round/>
            <a:headEnd len="med" w="med" type="none"/>
            <a:tailEnd len="med" w="med" type="stealth"/>
          </a:ln>
        </p:spPr>
      </p:sp>
      <p:sp>
        <p:nvSpPr>
          <p:cNvPr id="525" name="Google Shape;525;p56"/>
          <p:cNvSpPr txBox="1"/>
          <p:nvPr/>
        </p:nvSpPr>
        <p:spPr>
          <a:xfrm>
            <a:off x="311700" y="4127975"/>
            <a:ext cx="52761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one to choose? Depends on how you use the result in the homework!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general, it is a good practice to </a:t>
            </a:r>
            <a:r>
              <a:rPr b="1" i="1" lang="en" u="sng">
                <a:solidFill>
                  <a:srgbClr val="FF0000"/>
                </a:solidFill>
              </a:rPr>
              <a:t>be always aware of the data type</a:t>
            </a:r>
            <a:r>
              <a:rPr lang="en"/>
              <a:t> of the variables you use!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57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Google Shape;533;p57"/>
          <p:cNvSpPr txBox="1"/>
          <p:nvPr>
            <p:ph type="title"/>
          </p:nvPr>
        </p:nvSpPr>
        <p:spPr>
          <a:xfrm>
            <a:off x="1395124" y="347125"/>
            <a:ext cx="668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2: Numpy vs Pandas</a:t>
            </a:r>
            <a:endParaRPr/>
          </a:p>
        </p:txBody>
      </p:sp>
      <p:sp>
        <p:nvSpPr>
          <p:cNvPr id="534" name="Google Shape;534;p57"/>
          <p:cNvSpPr txBox="1"/>
          <p:nvPr/>
        </p:nvSpPr>
        <p:spPr>
          <a:xfrm>
            <a:off x="311700" y="1144775"/>
            <a:ext cx="5376000" cy="3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import numpy as np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import pandas as pd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np.random.seed(123)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X_np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= np.random.randint(0,2,size=(2, 4))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X_df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= pd.DataFrame(X_np, columns=list('ABCD'))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print(type(X_np))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print(X_np)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print(type(X_df))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print(X_df)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</a:t>
            </a:r>
            <a:r>
              <a:rPr b="1"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X_np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[0]))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# print(type(X_df[0])) # won't work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X_df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.iloc[0]))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X_df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.iloc[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]))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print(type(</a:t>
            </a:r>
            <a:r>
              <a:rPr b="1" lang="en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X_df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.values[0]))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35" name="Google Shape;535;p57"/>
          <p:cNvSpPr txBox="1"/>
          <p:nvPr/>
        </p:nvSpPr>
        <p:spPr>
          <a:xfrm>
            <a:off x="5598975" y="1144775"/>
            <a:ext cx="3545100" cy="3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&lt;class 'numpy.ndarray'&gt;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[[0 1 0 0]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[0 0 0 1]]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&lt;class 'pandas.core.frame.DataFrame'&gt;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A  B  C  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0  0  1  0  0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1  0  0  0  1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&lt;class 'numpy.ndarray'&gt;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&lt;class 'pandas.core.series.Series'&gt;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&lt;class 'pandas.core.frame.DataFrame'&gt;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&lt;class 'numpy.ndarray'&gt;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7"/>
          <p:cNvSpPr txBox="1"/>
          <p:nvPr/>
        </p:nvSpPr>
        <p:spPr>
          <a:xfrm>
            <a:off x="0" y="4793700"/>
            <a:ext cx="91440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https://www.shanelynn.ie/select-pandas-dataframe-rows-and-columns-using-iloc-loc-and-ix/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"/>
          <p:cNvSpPr txBox="1"/>
          <p:nvPr>
            <p:ph type="title"/>
          </p:nvPr>
        </p:nvSpPr>
        <p:spPr>
          <a:xfrm>
            <a:off x="311700" y="1272900"/>
            <a:ext cx="8520600" cy="167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 you!</a:t>
            </a:r>
            <a:endParaRPr sz="4800"/>
          </a:p>
        </p:txBody>
      </p:sp>
      <p:sp>
        <p:nvSpPr>
          <p:cNvPr id="542" name="Google Shape;542;p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800"/>
              <a:t>Q &amp; A</a:t>
            </a:r>
            <a:endParaRPr b="1" sz="2800"/>
          </a:p>
        </p:txBody>
      </p:sp>
      <p:pic>
        <p:nvPicPr>
          <p:cNvPr id="543" name="Google Shape;54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9700" y="273476"/>
            <a:ext cx="7926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00" y="458575"/>
            <a:ext cx="1268500" cy="4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HW 1, Logistic Regression: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the difference?</a:t>
            </a:r>
            <a:endParaRPr sz="240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7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7"/>
          <p:cNvSpPr txBox="1"/>
          <p:nvPr/>
        </p:nvSpPr>
        <p:spPr>
          <a:xfrm>
            <a:off x="0" y="1041150"/>
            <a:ext cx="46077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python logisticRegression.py 0 0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Learning Algorithm Type:  0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Is normalization used:  0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Beta Starts: [0.21786753 0.55430027 0.93930025 0.40048303 0.56706405]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0: 3.0665982168306196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1000: 0.1346015208194089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2000: 0.09611998275763771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3000: 0.08019343404773255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...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23000: 0.034675192368321416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average logL for iteration 24000: 0.034196784110673 	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Beta:  [ 2.38942064 -2.26606374 -1.32837263 -1.55395439 -0.16195076]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Training avgLogL:  0.033751622818600426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Test accuracy:  0.9890510948905109</a:t>
            </a:r>
            <a:endParaRPr sz="1200"/>
          </a:p>
        </p:txBody>
      </p:sp>
      <p:sp>
        <p:nvSpPr>
          <p:cNvPr id="93" name="Google Shape;93;p17"/>
          <p:cNvSpPr txBox="1"/>
          <p:nvPr/>
        </p:nvSpPr>
        <p:spPr>
          <a:xfrm>
            <a:off x="4607700" y="1041275"/>
            <a:ext cx="45363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python logisticRegression.py 1 0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Learning Algorithm Type:  1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Is normalization used:  0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Beta Starts: [0. 0. 0. 0. 0.]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0: 0.1950693606893002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1000: 0.018429477101347867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2000: 0.018429477101347843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3000: 0.018429477101347843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...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23000: 0.018429477101347867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average logL for iteration 24000: 0.018429477101347843 	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Beta:  [ 7.31317701 -7.70705368 -4.15787617 -5.21346398 -0.58583733]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Training avgLogL:  0.018429477101347843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Test accuracy:  0.9890510948905109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HW 1, Logistic Regression: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the difference?</a:t>
            </a:r>
            <a:endParaRPr sz="240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8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47242" l="0" r="48175" t="8844"/>
          <a:stretch/>
        </p:blipFill>
        <p:spPr>
          <a:xfrm>
            <a:off x="311694" y="1883750"/>
            <a:ext cx="4170899" cy="30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6">
            <a:alphaModFix/>
          </a:blip>
          <a:srcRect b="0" l="0" r="47862" t="54056"/>
          <a:stretch/>
        </p:blipFill>
        <p:spPr>
          <a:xfrm>
            <a:off x="4482600" y="1814819"/>
            <a:ext cx="4260300" cy="3284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281425"/>
            <a:ext cx="8520600" cy="12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Fact: The loss function of logistic regression is </a:t>
            </a:r>
            <a:r>
              <a:rPr b="1" i="1" lang="en" u="sng">
                <a:solidFill>
                  <a:srgbClr val="000000"/>
                </a:solidFill>
              </a:rPr>
              <a:t>convex</a:t>
            </a:r>
            <a:r>
              <a:rPr lang="en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000">
                <a:solidFill>
                  <a:srgbClr val="000000"/>
                </a:solidFill>
              </a:rPr>
              <a:t>(Check </a:t>
            </a:r>
            <a:r>
              <a:rPr lang="en" sz="1000" u="sng">
                <a:solidFill>
                  <a:schemeClr val="hlink"/>
                </a:solidFill>
                <a:hlinkClick r:id="rId7"/>
              </a:rPr>
              <a:t>http://mathgotchas.blogspot.com/2011/10/why-is-error-function-minimized-in.html</a:t>
            </a:r>
            <a:r>
              <a:rPr lang="en" sz="1000">
                <a:solidFill>
                  <a:srgbClr val="000000"/>
                </a:solidFill>
              </a:rPr>
              <a:t>)</a:t>
            </a:r>
            <a:endParaRPr sz="1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Exercise 1: </a:t>
            </a:r>
            <a:r>
              <a:rPr lang="en" sz="2400"/>
              <a:t>Is there a c</a:t>
            </a:r>
            <a:r>
              <a:rPr lang="en" sz="2400"/>
              <a:t>losed-form solution to</a:t>
            </a:r>
            <a:r>
              <a:rPr lang="en" sz="2400"/>
              <a:t> Logistic Regression</a:t>
            </a:r>
            <a:r>
              <a:rPr lang="en" sz="2400"/>
              <a:t>?</a:t>
            </a:r>
            <a:endParaRPr sz="2400"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9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6879" y="1218115"/>
            <a:ext cx="5545900" cy="3724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0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5312" y="1144775"/>
            <a:ext cx="6649024" cy="399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type="title"/>
          </p:nvPr>
        </p:nvSpPr>
        <p:spPr>
          <a:xfrm>
            <a:off x="1395125" y="0"/>
            <a:ext cx="66894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Now, back to </a:t>
            </a:r>
            <a:r>
              <a:rPr lang="en" sz="2400"/>
              <a:t>HW 1, Logistic Regression: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the difference?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600" y="34712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33362"/>
            <a:ext cx="1050476" cy="34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1"/>
          <p:cNvCxnSpPr/>
          <p:nvPr/>
        </p:nvCxnSpPr>
        <p:spPr>
          <a:xfrm flipH="1" rot="10800000">
            <a:off x="329250" y="1023450"/>
            <a:ext cx="8516100" cy="17700"/>
          </a:xfrm>
          <a:prstGeom prst="straightConnector1">
            <a:avLst/>
          </a:prstGeom>
          <a:noFill/>
          <a:ln cap="flat" cmpd="sng" w="19050">
            <a:solidFill>
              <a:srgbClr val="4393D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