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</p:sldIdLst>
  <p:sldSz cy="5143500" cx="9144000"/>
  <p:notesSz cx="6858000" cy="9144000"/>
  <p:embeddedFontLst>
    <p:embeddedFont>
      <p:font typeface="Open Sans"/>
      <p:regular r:id="rId79"/>
      <p:bold r:id="rId80"/>
      <p:italic r:id="rId81"/>
      <p:boldItalic r:id="rId8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80" Type="http://schemas.openxmlformats.org/officeDocument/2006/relationships/font" Target="fonts/OpenSans-bold.fntdata"/><Relationship Id="rId82" Type="http://schemas.openxmlformats.org/officeDocument/2006/relationships/font" Target="fonts/OpenSans-boldItalic.fntdata"/><Relationship Id="rId81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31" Type="http://schemas.openxmlformats.org/officeDocument/2006/relationships/slide" Target="slides/slide27.xml"/><Relationship Id="rId75" Type="http://schemas.openxmlformats.org/officeDocument/2006/relationships/slide" Target="slides/slide71.xml"/><Relationship Id="rId30" Type="http://schemas.openxmlformats.org/officeDocument/2006/relationships/slide" Target="slides/slide26.xml"/><Relationship Id="rId74" Type="http://schemas.openxmlformats.org/officeDocument/2006/relationships/slide" Target="slides/slide70.xml"/><Relationship Id="rId33" Type="http://schemas.openxmlformats.org/officeDocument/2006/relationships/slide" Target="slides/slide29.xml"/><Relationship Id="rId77" Type="http://schemas.openxmlformats.org/officeDocument/2006/relationships/slide" Target="slides/slide73.xml"/><Relationship Id="rId32" Type="http://schemas.openxmlformats.org/officeDocument/2006/relationships/slide" Target="slides/slide28.xml"/><Relationship Id="rId76" Type="http://schemas.openxmlformats.org/officeDocument/2006/relationships/slide" Target="slides/slide72.xml"/><Relationship Id="rId35" Type="http://schemas.openxmlformats.org/officeDocument/2006/relationships/slide" Target="slides/slide31.xml"/><Relationship Id="rId79" Type="http://schemas.openxmlformats.org/officeDocument/2006/relationships/font" Target="fonts/OpenSans-regular.fntdata"/><Relationship Id="rId34" Type="http://schemas.openxmlformats.org/officeDocument/2006/relationships/slide" Target="slides/slide30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slide" Target="slides/slide64.xml"/><Relationship Id="rId23" Type="http://schemas.openxmlformats.org/officeDocument/2006/relationships/slide" Target="slides/slide19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slide" Target="slides/slide6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blog.minitab.com/blog/adventures-in-statistics-2/understanding-hypothesis-tests-significance-levels-alpha-and-p-values-in-statistics" TargetMode="Externa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61512fe36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61512fe3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61512fe36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61512fe36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61512fe36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61512fe3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61512fe36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61512fe36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61512fe36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61512fe36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61512fe36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61512fe36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61512fe36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61512fe36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61512fe36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61512fe36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61512fe36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461512fe36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61512fe36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61512fe36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73366a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73366a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461512fe36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461512fe36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61512fe36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461512fe36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61512fe36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61512fe36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61512fe36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461512fe36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461512fe36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461512fe36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461512fe36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461512fe36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461512fe36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461512fe36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4965a17499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4965a17499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4965a1749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4965a1749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965a17499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965a17499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5c9976c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5c9976c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4965a1749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4965a1749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4965a1749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4965a1749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4965a17499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4965a17499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4965a1749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4965a1749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4965a17499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4965a17499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4965a17499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4965a17499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4965a17499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4965a17499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4965a17499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4965a17499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4965a17499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4965a17499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4965a17499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4965a17499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6c7c20536_3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6c7c20536_3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Answers: 41-79 for both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4965a17499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4965a17499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4965a17499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4965a17499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4965a17499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4965a17499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4965a17499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4965a17499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4965a17499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4965a17499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4965a17499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4965a17499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4965a17499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4965a17499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4965a17499_0_6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4965a17499_0_6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461d800cd0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461d800cd0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4965a17499_0_6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4965a17499_0_6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61512fe3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61512fe3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461d800cd0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461d800cd0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461d800cd0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461d800cd0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461d800cd0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461d800cd0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4965a17499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4965a17499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2"/>
              </a:rPr>
              <a:t>P-values are the probability of obtaining an effect at least as extreme as the one in your sample data, assuming the truth of the null hypothesis.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4965a17499_0_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4965a17499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4965a17499_0_6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4965a17499_0_6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4965a17499_0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4965a17499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4965a17499_0_4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4965a17499_0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4965a17499_0_4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4965a17499_0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4965a17499_0_5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4965a17499_0_5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5c9976c1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5c9976c1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4965a17499_0_5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4965a17499_0_5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4965a17499_0_5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4965a17499_0_5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4965a17499_0_5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4965a17499_0_5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4965a17499_0_5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4965a17499_0_5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4965a17499_0_5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4965a17499_0_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4965a17499_0_6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4965a17499_0_6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4965a17499_0_6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4965a17499_0_6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4965a17499_0_5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4965a17499_0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4965a17499_0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4965a17499_0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4965a17499_0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4965a17499_0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965a17499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965a17499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4965a17499_0_4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4965a17499_0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4965a17499_0_4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4965a17499_0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4965a17499_0_4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4965a17499_0_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4965a17499_0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4965a17499_0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3573366ad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3573366ad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61512fe36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61512fe36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61512fe3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61512fe3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t4tutorials.com/apriori-algorithm-in-data-mining-with-examples/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t4tutorials.com/apriori-algorithm-in-data-mining-with-examples/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t4tutorials.com/apriori-algorithm-in-data-mining-with-examples/" TargetMode="External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t4tutorials.com/apriori-algorithm-in-data-mining-with-examples/" TargetMode="External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t4tutorials.com/apriori-algorithm-in-data-mining-with-examples/" TargetMode="External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t4tutorials.com/apriori-algorithm-in-data-mining-with-examples/" TargetMode="External"/><Relationship Id="rId4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t4tutorials.com/apriori-algorithm-in-data-mining-with-examples/" TargetMode="External"/><Relationship Id="rId4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t4tutorials.com/apriori-algorithm-in-data-mining-with-examples/" TargetMode="External"/><Relationship Id="rId4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t4tutorials.com/apriori-algorithm-in-data-mining-with-examples/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t4tutorials.com/apriori-algorithm-in-data-mining-with-examples/" TargetMode="External"/><Relationship Id="rId4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t4tutorials.com/apriori-algorithm-in-data-mining-with-examples/" TargetMode="External"/><Relationship Id="rId4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t4tutorials.com/apriori-algorithm-in-data-mining-with-examples/" TargetMode="External"/><Relationship Id="rId4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t4tutorials.com/apriori-algorithm-in-data-mining-with-examples/" TargetMode="External"/><Relationship Id="rId4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hyperlink" Target="https://www.youtube.com/watch?v=gq6nKbye648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hyperlink" Target="https://www.youtube.com/watch?v=gq6nKbye648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5" Type="http://schemas.openxmlformats.org/officeDocument/2006/relationships/image" Target="../media/image22.png"/><Relationship Id="rId6" Type="http://schemas.openxmlformats.org/officeDocument/2006/relationships/hyperlink" Target="https://www.kdnuggets.com/2016/04/association-rules-apriori-algorithm-tutorial.html" TargetMode="External"/><Relationship Id="rId7" Type="http://schemas.openxmlformats.org/officeDocument/2006/relationships/image" Target="../media/image21.png"/><Relationship Id="rId8" Type="http://schemas.openxmlformats.org/officeDocument/2006/relationships/image" Target="../media/image1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www.kdnuggets.com/2016/04/association-rules-apriori-algorithm-tutorial.html" TargetMode="External"/><Relationship Id="rId6" Type="http://schemas.openxmlformats.org/officeDocument/2006/relationships/image" Target="../media/image19.png"/><Relationship Id="rId7" Type="http://schemas.openxmlformats.org/officeDocument/2006/relationships/image" Target="../media/image15.png"/><Relationship Id="rId8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www.kdnuggets.com/2016/04/association-rules-apriori-algorithm-tutorial.html" TargetMode="External"/><Relationship Id="rId6" Type="http://schemas.openxmlformats.org/officeDocument/2006/relationships/image" Target="../media/image19.png"/><Relationship Id="rId7" Type="http://schemas.openxmlformats.org/officeDocument/2006/relationships/image" Target="../media/image15.png"/><Relationship Id="rId8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www.kdnuggets.com/2016/04/association-rules-apriori-algorithm-tutorial.html" TargetMode="External"/><Relationship Id="rId6" Type="http://schemas.openxmlformats.org/officeDocument/2006/relationships/image" Target="../media/image19.png"/><Relationship Id="rId7" Type="http://schemas.openxmlformats.org/officeDocument/2006/relationships/image" Target="../media/image15.png"/><Relationship Id="rId8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5" Type="http://schemas.openxmlformats.org/officeDocument/2006/relationships/image" Target="../media/image22.png"/><Relationship Id="rId6" Type="http://schemas.openxmlformats.org/officeDocument/2006/relationships/hyperlink" Target="https://www.kdnuggets.com/2016/04/association-rules-apriori-algorithm-tutorial.html" TargetMode="External"/><Relationship Id="rId7" Type="http://schemas.openxmlformats.org/officeDocument/2006/relationships/image" Target="../media/image14.png"/><Relationship Id="rId8" Type="http://schemas.openxmlformats.org/officeDocument/2006/relationships/image" Target="../media/image2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14.png"/><Relationship Id="rId5" Type="http://schemas.openxmlformats.org/officeDocument/2006/relationships/hyperlink" Target="https://www.kdnuggets.com/2016/04/association-rules-apriori-algorithm-tutorial.html" TargetMode="External"/><Relationship Id="rId6" Type="http://schemas.openxmlformats.org/officeDocument/2006/relationships/image" Target="../media/image18.png"/><Relationship Id="rId7" Type="http://schemas.openxmlformats.org/officeDocument/2006/relationships/image" Target="../media/image21.png"/><Relationship Id="rId8" Type="http://schemas.openxmlformats.org/officeDocument/2006/relationships/image" Target="../media/image1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14.png"/><Relationship Id="rId5" Type="http://schemas.openxmlformats.org/officeDocument/2006/relationships/hyperlink" Target="https://www.kdnuggets.com/2016/04/association-rules-apriori-algorithm-tutorial.html" TargetMode="External"/><Relationship Id="rId6" Type="http://schemas.openxmlformats.org/officeDocument/2006/relationships/image" Target="../media/image18.png"/><Relationship Id="rId7" Type="http://schemas.openxmlformats.org/officeDocument/2006/relationships/image" Target="../media/image21.png"/><Relationship Id="rId8" Type="http://schemas.openxmlformats.org/officeDocument/2006/relationships/image" Target="../media/image1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www.spss-tutorials.com/chi-square-independence-test/" TargetMode="External"/><Relationship Id="rId6" Type="http://schemas.openxmlformats.org/officeDocument/2006/relationships/image" Target="../media/image2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www.spss-tutorials.com/chi-square-independence-test/" TargetMode="External"/><Relationship Id="rId6" Type="http://schemas.openxmlformats.org/officeDocument/2006/relationships/image" Target="../media/image3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www.spss-tutorials.com/chi-square-independence-test/" TargetMode="External"/><Relationship Id="rId6" Type="http://schemas.openxmlformats.org/officeDocument/2006/relationships/image" Target="../media/image2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www.spss-tutorials.com/chi-square-independence-test/" TargetMode="External"/><Relationship Id="rId6" Type="http://schemas.openxmlformats.org/officeDocument/2006/relationships/image" Target="../media/image2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www.spss-tutorials.com/chi-square-independence-test/" TargetMode="External"/><Relationship Id="rId6" Type="http://schemas.openxmlformats.org/officeDocument/2006/relationships/image" Target="../media/image3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www.spss-tutorials.com/chi-square-independence-test/" TargetMode="External"/><Relationship Id="rId6" Type="http://schemas.openxmlformats.org/officeDocument/2006/relationships/image" Target="../media/image2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www.spss-tutorials.com/chi-square-independence-test/" TargetMode="External"/><Relationship Id="rId6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www.spss-tutorials.com/chi-square-independence-test/" TargetMode="External"/><Relationship Id="rId6" Type="http://schemas.openxmlformats.org/officeDocument/2006/relationships/image" Target="../media/image2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www.spss-tutorials.com/chi-square-independence-test/" TargetMode="External"/><Relationship Id="rId6" Type="http://schemas.openxmlformats.org/officeDocument/2006/relationships/image" Target="../media/image2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www.spss-tutorials.com/chi-square-independence-test/" TargetMode="External"/><Relationship Id="rId6" Type="http://schemas.openxmlformats.org/officeDocument/2006/relationships/image" Target="../media/image2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www.spss-tutorials.com/chi-square-independence-test/" TargetMode="External"/><Relationship Id="rId6" Type="http://schemas.openxmlformats.org/officeDocument/2006/relationships/image" Target="../media/image3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www.spss-tutorials.com/chi-square-independence-test/" TargetMode="External"/><Relationship Id="rId6" Type="http://schemas.openxmlformats.org/officeDocument/2006/relationships/image" Target="../media/image27.png"/><Relationship Id="rId7" Type="http://schemas.openxmlformats.org/officeDocument/2006/relationships/image" Target="../media/image2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www.spss-tutorials.com/chi-square-independence-test/" TargetMode="External"/><Relationship Id="rId6" Type="http://schemas.openxmlformats.org/officeDocument/2006/relationships/image" Target="../media/image29.png"/><Relationship Id="rId7" Type="http://schemas.openxmlformats.org/officeDocument/2006/relationships/hyperlink" Target="https://en.wikipedia.org/wiki/Chi-squared_test" TargetMode="Externa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en.wikipedia.org/wiki/Chi-squared_distribution" TargetMode="External"/><Relationship Id="rId6" Type="http://schemas.openxmlformats.org/officeDocument/2006/relationships/image" Target="../media/image5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slideplayer.com/slide/5775066/" TargetMode="External"/><Relationship Id="rId6" Type="http://schemas.openxmlformats.org/officeDocument/2006/relationships/image" Target="../media/image34.png"/><Relationship Id="rId7" Type="http://schemas.openxmlformats.org/officeDocument/2006/relationships/image" Target="../media/image30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slideplayer.com/slide/5775066/" TargetMode="External"/><Relationship Id="rId6" Type="http://schemas.openxmlformats.org/officeDocument/2006/relationships/image" Target="../media/image33.png"/><Relationship Id="rId7" Type="http://schemas.openxmlformats.org/officeDocument/2006/relationships/image" Target="../media/image3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slideplayer.com/slide/5775066/" TargetMode="External"/><Relationship Id="rId6" Type="http://schemas.openxmlformats.org/officeDocument/2006/relationships/image" Target="../media/image4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www.spss-tutorials.com/sampling-distribution-what-is-it/" TargetMode="External"/><Relationship Id="rId6" Type="http://schemas.openxmlformats.org/officeDocument/2006/relationships/image" Target="../media/image37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www.spss-tutorials.com/chi-square-independence-test/" TargetMode="Externa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www.spss-tutorials.com/chi-square-independence-test/" TargetMode="Externa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36.png"/><Relationship Id="rId5" Type="http://schemas.openxmlformats.org/officeDocument/2006/relationships/hyperlink" Target="https://www.spss-tutorials.com/chi-square-independence-test/" TargetMode="External"/><Relationship Id="rId6" Type="http://schemas.openxmlformats.org/officeDocument/2006/relationships/hyperlink" Target="https://www.spss-tutorials.com/statistical-significance/" TargetMode="External"/><Relationship Id="rId7" Type="http://schemas.openxmlformats.org/officeDocument/2006/relationships/image" Target="../media/image38.png"/><Relationship Id="rId8" Type="http://schemas.openxmlformats.org/officeDocument/2006/relationships/image" Target="../media/image43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://mathworld.wolfram.com/HypothesisTesting.html" TargetMode="External"/><Relationship Id="rId6" Type="http://schemas.openxmlformats.org/officeDocument/2006/relationships/hyperlink" Target="http://blog.minitab.com/blog/adventures-in-statistics-2/understanding-hypothesis-tests-significance-levels-alpha-and-p-values-in-statistics" TargetMode="External"/><Relationship Id="rId7" Type="http://schemas.openxmlformats.org/officeDocument/2006/relationships/hyperlink" Target="http://www.stat.yale.edu/Courses/1997-98/101/sigtest.htm" TargetMode="Externa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www.cse.wustl.edu/~jain/cse571-07/ftp/ids/index.html#sec2" TargetMode="External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0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www.slideshare.net/Krish_ver2/53-mining-sequential-patterns" TargetMode="External"/><Relationship Id="rId6" Type="http://schemas.openxmlformats.org/officeDocument/2006/relationships/image" Target="../media/image39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www.slideshare.net/Krish_ver2/53-mining-sequential-patterns" TargetMode="External"/><Relationship Id="rId6" Type="http://schemas.openxmlformats.org/officeDocument/2006/relationships/image" Target="../media/image3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hyperlink" Target="https://edumine.wordpress.com/2013/09/11/apriori-algorithm-simplified-with-an-example/" TargetMode="Externa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www.slideshare.net/Krish_ver2/53-mining-sequential-patterns" TargetMode="External"/><Relationship Id="rId6" Type="http://schemas.openxmlformats.org/officeDocument/2006/relationships/image" Target="../media/image4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www.slideshare.net/Krish_ver2/53-mining-sequential-patterns" TargetMode="External"/><Relationship Id="rId6" Type="http://schemas.openxmlformats.org/officeDocument/2006/relationships/image" Target="../media/image42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www.slideshare.net/Krish_ver2/53-mining-sequential-patterns" TargetMode="External"/><Relationship Id="rId6" Type="http://schemas.openxmlformats.org/officeDocument/2006/relationships/image" Target="../media/image42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www.slideshare.net/Krish_ver2/53-mining-sequential-patterns" TargetMode="External"/><Relationship Id="rId6" Type="http://schemas.openxmlformats.org/officeDocument/2006/relationships/image" Target="../media/image47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www.slideshare.net/Krish_ver2/53-mining-sequential-patterns" TargetMode="External"/><Relationship Id="rId6" Type="http://schemas.openxmlformats.org/officeDocument/2006/relationships/image" Target="../media/image47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www.slideshare.net/Krish_ver2/53-mining-sequential-patterns" TargetMode="External"/><Relationship Id="rId6" Type="http://schemas.openxmlformats.org/officeDocument/2006/relationships/image" Target="../media/image47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www.slideshare.net/Krish_ver2/53-mining-sequential-patterns" TargetMode="External"/><Relationship Id="rId6" Type="http://schemas.openxmlformats.org/officeDocument/2006/relationships/image" Target="../media/image47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fenix.tecnico.ulisboa.pt/downloadFile/1407993358847907/licao_8.pdf" TargetMode="External"/><Relationship Id="rId6" Type="http://schemas.openxmlformats.org/officeDocument/2006/relationships/image" Target="../media/image48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fenix.tecnico.ulisboa.pt/downloadFile/1407993358847907/licao_8.pdf" TargetMode="External"/><Relationship Id="rId6" Type="http://schemas.openxmlformats.org/officeDocument/2006/relationships/image" Target="../media/image48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fenix.tecnico.ulisboa.pt/downloadFile/1407993358847907/licao_8.pdf" TargetMode="External"/><Relationship Id="rId6" Type="http://schemas.openxmlformats.org/officeDocument/2006/relationships/image" Target="../media/image4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www.kdnuggets.com/2016/04/association-rules-apriori-algorithm-tutorial.html/2" TargetMode="External"/><Relationship Id="rId6" Type="http://schemas.openxmlformats.org/officeDocument/2006/relationships/image" Target="../media/image5.gif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fenix.tecnico.ulisboa.pt/downloadFile/1407993358847907/licao_8.pdf" TargetMode="External"/><Relationship Id="rId6" Type="http://schemas.openxmlformats.org/officeDocument/2006/relationships/image" Target="../media/image46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fenix.tecnico.ulisboa.pt/downloadFile/1407993358847907/licao_8.pdf" TargetMode="External"/><Relationship Id="rId6" Type="http://schemas.openxmlformats.org/officeDocument/2006/relationships/image" Target="../media/image49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fenix.tecnico.ulisboa.pt/downloadFile/1407993358847907/licao_8.pdf" TargetMode="External"/><Relationship Id="rId6" Type="http://schemas.openxmlformats.org/officeDocument/2006/relationships/image" Target="../media/image49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fenix.tecnico.ulisboa.pt/downloadFile/1407993358847907/licao_8.pdf" TargetMode="External"/><Relationship Id="rId6" Type="http://schemas.openxmlformats.org/officeDocument/2006/relationships/image" Target="../media/image49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t4tutorials.com/apriori-algorithm-in-data-mining-with-examples/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136350"/>
            <a:ext cx="8520600" cy="166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CS145 Discussion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9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2345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Junheng, Shengming, Yunsheng</a:t>
            </a:r>
            <a:endParaRPr sz="24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11/30/2018</a:t>
            </a:r>
            <a:endParaRPr sz="24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9700" y="273476"/>
            <a:ext cx="792600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000" y="458575"/>
            <a:ext cx="1268500" cy="4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https://t4tutorials.com/apriori-algorithm-in-data-mining-with-examples/</a:t>
            </a:r>
            <a:endParaRPr/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3200" y="0"/>
            <a:ext cx="5977606" cy="479367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 txBox="1"/>
          <p:nvPr/>
        </p:nvSpPr>
        <p:spPr>
          <a:xfrm>
            <a:off x="7712100" y="4793675"/>
            <a:ext cx="14319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min_support=2</a:t>
            </a:r>
            <a:endParaRPr/>
          </a:p>
        </p:txBody>
      </p:sp>
      <p:sp>
        <p:nvSpPr>
          <p:cNvPr id="135" name="Google Shape;135;p22"/>
          <p:cNvSpPr/>
          <p:nvPr/>
        </p:nvSpPr>
        <p:spPr>
          <a:xfrm>
            <a:off x="1583200" y="1349875"/>
            <a:ext cx="3978900" cy="239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2"/>
          <p:cNvSpPr/>
          <p:nvPr/>
        </p:nvSpPr>
        <p:spPr>
          <a:xfrm>
            <a:off x="1420825" y="1594250"/>
            <a:ext cx="6291300" cy="328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https://t4tutorials.com/apriori-algorithm-in-data-mining-with-examples/</a:t>
            </a:r>
            <a:endParaRPr/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3200" y="0"/>
            <a:ext cx="5977606" cy="479367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/>
          <p:cNvSpPr txBox="1"/>
          <p:nvPr/>
        </p:nvSpPr>
        <p:spPr>
          <a:xfrm>
            <a:off x="7712100" y="4793675"/>
            <a:ext cx="14319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min_support=2</a:t>
            </a:r>
            <a:endParaRPr/>
          </a:p>
        </p:txBody>
      </p:sp>
      <p:sp>
        <p:nvSpPr>
          <p:cNvPr id="144" name="Google Shape;144;p23"/>
          <p:cNvSpPr/>
          <p:nvPr/>
        </p:nvSpPr>
        <p:spPr>
          <a:xfrm>
            <a:off x="4853000" y="3025175"/>
            <a:ext cx="2707800" cy="176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3"/>
          <p:cNvSpPr/>
          <p:nvPr/>
        </p:nvSpPr>
        <p:spPr>
          <a:xfrm>
            <a:off x="1420825" y="1594250"/>
            <a:ext cx="4281300" cy="328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3"/>
          <p:cNvSpPr/>
          <p:nvPr/>
        </p:nvSpPr>
        <p:spPr>
          <a:xfrm>
            <a:off x="1583200" y="1338375"/>
            <a:ext cx="3909300" cy="176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https://t4tutorials.com/apriori-algorithm-in-data-mining-with-examples/</a:t>
            </a:r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3200" y="0"/>
            <a:ext cx="5977606" cy="47936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4"/>
          <p:cNvSpPr txBox="1"/>
          <p:nvPr/>
        </p:nvSpPr>
        <p:spPr>
          <a:xfrm>
            <a:off x="7712100" y="4793675"/>
            <a:ext cx="14319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min_support=2</a:t>
            </a:r>
            <a:endParaRPr/>
          </a:p>
        </p:txBody>
      </p:sp>
      <p:sp>
        <p:nvSpPr>
          <p:cNvPr id="154" name="Google Shape;154;p24"/>
          <p:cNvSpPr/>
          <p:nvPr/>
        </p:nvSpPr>
        <p:spPr>
          <a:xfrm>
            <a:off x="3712175" y="3328150"/>
            <a:ext cx="3848700" cy="146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4"/>
          <p:cNvSpPr/>
          <p:nvPr/>
        </p:nvSpPr>
        <p:spPr>
          <a:xfrm>
            <a:off x="1420825" y="1594250"/>
            <a:ext cx="2838300" cy="328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4"/>
          <p:cNvSpPr/>
          <p:nvPr/>
        </p:nvSpPr>
        <p:spPr>
          <a:xfrm>
            <a:off x="1583200" y="1338375"/>
            <a:ext cx="1768200" cy="176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https://t4tutorials.com/apriori-algorithm-in-data-mining-with-examples/</a:t>
            </a:r>
            <a:endParaRPr/>
          </a:p>
        </p:txBody>
      </p:sp>
      <p:pic>
        <p:nvPicPr>
          <p:cNvPr id="162" name="Google Shape;16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3200" y="0"/>
            <a:ext cx="5977606" cy="479367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5"/>
          <p:cNvSpPr txBox="1"/>
          <p:nvPr/>
        </p:nvSpPr>
        <p:spPr>
          <a:xfrm>
            <a:off x="7712100" y="4793675"/>
            <a:ext cx="14319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min_support=2</a:t>
            </a:r>
            <a:endParaRPr/>
          </a:p>
        </p:txBody>
      </p:sp>
      <p:sp>
        <p:nvSpPr>
          <p:cNvPr id="164" name="Google Shape;164;p25"/>
          <p:cNvSpPr/>
          <p:nvPr/>
        </p:nvSpPr>
        <p:spPr>
          <a:xfrm>
            <a:off x="1712325" y="3223175"/>
            <a:ext cx="5848500" cy="16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https://t4tutorials.com/apriori-algorithm-in-data-mining-with-examples/</a:t>
            </a:r>
            <a:endParaRPr/>
          </a:p>
        </p:txBody>
      </p:sp>
      <p:pic>
        <p:nvPicPr>
          <p:cNvPr id="170" name="Google Shape;17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3200" y="0"/>
            <a:ext cx="5977606" cy="479367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6"/>
          <p:cNvSpPr txBox="1"/>
          <p:nvPr/>
        </p:nvSpPr>
        <p:spPr>
          <a:xfrm>
            <a:off x="7712100" y="4793675"/>
            <a:ext cx="14319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min_support=2</a:t>
            </a:r>
            <a:endParaRPr/>
          </a:p>
        </p:txBody>
      </p:sp>
      <p:sp>
        <p:nvSpPr>
          <p:cNvPr id="172" name="Google Shape;172;p26"/>
          <p:cNvSpPr/>
          <p:nvPr/>
        </p:nvSpPr>
        <p:spPr>
          <a:xfrm>
            <a:off x="3619075" y="3223175"/>
            <a:ext cx="3941700" cy="16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https://t4tutorials.com/apriori-algorithm-in-data-mining-with-examples/</a:t>
            </a:r>
            <a:endParaRPr/>
          </a:p>
        </p:txBody>
      </p:sp>
      <p:pic>
        <p:nvPicPr>
          <p:cNvPr id="178" name="Google Shape;17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3200" y="0"/>
            <a:ext cx="5977606" cy="479367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7"/>
          <p:cNvSpPr txBox="1"/>
          <p:nvPr/>
        </p:nvSpPr>
        <p:spPr>
          <a:xfrm>
            <a:off x="7712100" y="4793675"/>
            <a:ext cx="14319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min_support=2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Apriori: Example 2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https://t4tutorials.com/apriori-algorithm-in-data-mining-with-examples/</a:t>
            </a:r>
            <a:endParaRPr/>
          </a:p>
        </p:txBody>
      </p:sp>
      <p:sp>
        <p:nvSpPr>
          <p:cNvPr id="190" name="Google Shape;190;p29"/>
          <p:cNvSpPr txBox="1"/>
          <p:nvPr/>
        </p:nvSpPr>
        <p:spPr>
          <a:xfrm>
            <a:off x="7712100" y="4793675"/>
            <a:ext cx="14319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min_support=3</a:t>
            </a:r>
            <a:endParaRPr/>
          </a:p>
        </p:txBody>
      </p:sp>
      <p:pic>
        <p:nvPicPr>
          <p:cNvPr id="191" name="Google Shape;19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9988" y="0"/>
            <a:ext cx="7164026" cy="475174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9"/>
          <p:cNvSpPr/>
          <p:nvPr/>
        </p:nvSpPr>
        <p:spPr>
          <a:xfrm>
            <a:off x="802950" y="1954775"/>
            <a:ext cx="4864200" cy="27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9"/>
          <p:cNvSpPr/>
          <p:nvPr/>
        </p:nvSpPr>
        <p:spPr>
          <a:xfrm>
            <a:off x="4446425" y="0"/>
            <a:ext cx="3769200" cy="475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https://t4tutorials.com/apriori-algorithm-in-data-mining-with-examples/</a:t>
            </a:r>
            <a:endParaRPr/>
          </a:p>
        </p:txBody>
      </p:sp>
      <p:sp>
        <p:nvSpPr>
          <p:cNvPr id="199" name="Google Shape;199;p30"/>
          <p:cNvSpPr txBox="1"/>
          <p:nvPr/>
        </p:nvSpPr>
        <p:spPr>
          <a:xfrm>
            <a:off x="7712100" y="4793675"/>
            <a:ext cx="14319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min_support=3</a:t>
            </a:r>
            <a:endParaRPr/>
          </a:p>
        </p:txBody>
      </p:sp>
      <p:pic>
        <p:nvPicPr>
          <p:cNvPr id="200" name="Google Shape;20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9988" y="0"/>
            <a:ext cx="7164026" cy="475174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0"/>
          <p:cNvSpPr/>
          <p:nvPr/>
        </p:nvSpPr>
        <p:spPr>
          <a:xfrm>
            <a:off x="3619075" y="3223175"/>
            <a:ext cx="3941700" cy="16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0"/>
          <p:cNvSpPr/>
          <p:nvPr/>
        </p:nvSpPr>
        <p:spPr>
          <a:xfrm>
            <a:off x="802950" y="1954775"/>
            <a:ext cx="4864200" cy="27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0"/>
          <p:cNvSpPr/>
          <p:nvPr/>
        </p:nvSpPr>
        <p:spPr>
          <a:xfrm>
            <a:off x="4446425" y="2001550"/>
            <a:ext cx="3769200" cy="275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https://t4tutorials.com/apriori-algorithm-in-data-mining-with-examples/</a:t>
            </a:r>
            <a:endParaRPr/>
          </a:p>
        </p:txBody>
      </p:sp>
      <p:sp>
        <p:nvSpPr>
          <p:cNvPr id="209" name="Google Shape;209;p31"/>
          <p:cNvSpPr txBox="1"/>
          <p:nvPr/>
        </p:nvSpPr>
        <p:spPr>
          <a:xfrm>
            <a:off x="7712100" y="4793675"/>
            <a:ext cx="14319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min_support=3</a:t>
            </a:r>
            <a:endParaRPr/>
          </a:p>
        </p:txBody>
      </p:sp>
      <p:pic>
        <p:nvPicPr>
          <p:cNvPr id="210" name="Google Shape;21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9988" y="0"/>
            <a:ext cx="7164026" cy="475174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1"/>
          <p:cNvSpPr/>
          <p:nvPr/>
        </p:nvSpPr>
        <p:spPr>
          <a:xfrm>
            <a:off x="3619075" y="3572525"/>
            <a:ext cx="3941700" cy="126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1"/>
          <p:cNvSpPr/>
          <p:nvPr/>
        </p:nvSpPr>
        <p:spPr>
          <a:xfrm>
            <a:off x="802950" y="1954775"/>
            <a:ext cx="4968900" cy="27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1"/>
          <p:cNvSpPr/>
          <p:nvPr/>
        </p:nvSpPr>
        <p:spPr>
          <a:xfrm>
            <a:off x="4446425" y="3956550"/>
            <a:ext cx="3548100" cy="79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Discussion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Announcement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Roadmap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Closed Patterns and Max-Patterns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Apriori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FP-Growth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Association Rules &amp; Pattern Evaluation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GSP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PrefixSpan</a:t>
            </a:r>
            <a:endParaRPr sz="16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Q &amp; A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14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https://t4tutorials.com/apriori-algorithm-in-data-mining-with-examples/</a:t>
            </a:r>
            <a:endParaRPr/>
          </a:p>
        </p:txBody>
      </p:sp>
      <p:sp>
        <p:nvSpPr>
          <p:cNvPr id="219" name="Google Shape;219;p32"/>
          <p:cNvSpPr txBox="1"/>
          <p:nvPr/>
        </p:nvSpPr>
        <p:spPr>
          <a:xfrm>
            <a:off x="7712100" y="4793675"/>
            <a:ext cx="14319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min_support=3</a:t>
            </a:r>
            <a:endParaRPr/>
          </a:p>
        </p:txBody>
      </p:sp>
      <p:pic>
        <p:nvPicPr>
          <p:cNvPr id="220" name="Google Shape;22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9988" y="0"/>
            <a:ext cx="7164026" cy="475174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2"/>
          <p:cNvSpPr/>
          <p:nvPr/>
        </p:nvSpPr>
        <p:spPr>
          <a:xfrm>
            <a:off x="3619075" y="3572525"/>
            <a:ext cx="3941700" cy="126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2"/>
          <p:cNvSpPr/>
          <p:nvPr/>
        </p:nvSpPr>
        <p:spPr>
          <a:xfrm>
            <a:off x="802950" y="1954775"/>
            <a:ext cx="2816100" cy="27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2"/>
          <p:cNvSpPr/>
          <p:nvPr/>
        </p:nvSpPr>
        <p:spPr>
          <a:xfrm>
            <a:off x="4446425" y="3956550"/>
            <a:ext cx="3548100" cy="79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https://t4tutorials.com/apriori-algorithm-in-data-mining-with-examples/</a:t>
            </a:r>
            <a:endParaRPr/>
          </a:p>
        </p:txBody>
      </p:sp>
      <p:sp>
        <p:nvSpPr>
          <p:cNvPr id="229" name="Google Shape;229;p33"/>
          <p:cNvSpPr txBox="1"/>
          <p:nvPr/>
        </p:nvSpPr>
        <p:spPr>
          <a:xfrm>
            <a:off x="7712100" y="4793675"/>
            <a:ext cx="14319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min_support=3</a:t>
            </a:r>
            <a:endParaRPr/>
          </a:p>
        </p:txBody>
      </p:sp>
      <p:pic>
        <p:nvPicPr>
          <p:cNvPr id="230" name="Google Shape;23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9988" y="0"/>
            <a:ext cx="7164026" cy="475174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3"/>
          <p:cNvSpPr/>
          <p:nvPr/>
        </p:nvSpPr>
        <p:spPr>
          <a:xfrm>
            <a:off x="3619075" y="3572525"/>
            <a:ext cx="3941700" cy="126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3"/>
          <p:cNvSpPr/>
          <p:nvPr/>
        </p:nvSpPr>
        <p:spPr>
          <a:xfrm>
            <a:off x="802950" y="3483050"/>
            <a:ext cx="4968900" cy="126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3"/>
          <p:cNvSpPr/>
          <p:nvPr/>
        </p:nvSpPr>
        <p:spPr>
          <a:xfrm>
            <a:off x="4446425" y="3956550"/>
            <a:ext cx="3548100" cy="79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https://t4tutorials.com/apriori-algorithm-in-data-mining-with-examples/</a:t>
            </a:r>
            <a:endParaRPr/>
          </a:p>
        </p:txBody>
      </p:sp>
      <p:sp>
        <p:nvSpPr>
          <p:cNvPr id="239" name="Google Shape;239;p34"/>
          <p:cNvSpPr txBox="1"/>
          <p:nvPr/>
        </p:nvSpPr>
        <p:spPr>
          <a:xfrm>
            <a:off x="7712100" y="4793675"/>
            <a:ext cx="14319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min_support=3</a:t>
            </a:r>
            <a:endParaRPr/>
          </a:p>
        </p:txBody>
      </p:sp>
      <p:pic>
        <p:nvPicPr>
          <p:cNvPr id="240" name="Google Shape;24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9988" y="0"/>
            <a:ext cx="7164026" cy="475174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4"/>
          <p:cNvSpPr/>
          <p:nvPr/>
        </p:nvSpPr>
        <p:spPr>
          <a:xfrm>
            <a:off x="3619075" y="3572525"/>
            <a:ext cx="3941700" cy="126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4"/>
          <p:cNvSpPr/>
          <p:nvPr/>
        </p:nvSpPr>
        <p:spPr>
          <a:xfrm>
            <a:off x="3235050" y="3956550"/>
            <a:ext cx="4759500" cy="79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5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https://t4tutorials.com/apriori-algorithm-in-data-mining-with-examples/</a:t>
            </a:r>
            <a:endParaRPr/>
          </a:p>
        </p:txBody>
      </p:sp>
      <p:sp>
        <p:nvSpPr>
          <p:cNvPr id="248" name="Google Shape;248;p35"/>
          <p:cNvSpPr txBox="1"/>
          <p:nvPr/>
        </p:nvSpPr>
        <p:spPr>
          <a:xfrm>
            <a:off x="7712100" y="4793675"/>
            <a:ext cx="14319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min_support=3</a:t>
            </a:r>
            <a:endParaRPr/>
          </a:p>
        </p:txBody>
      </p:sp>
      <p:pic>
        <p:nvPicPr>
          <p:cNvPr id="249" name="Google Shape;24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9988" y="0"/>
            <a:ext cx="7164026" cy="475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825" y="1144775"/>
            <a:ext cx="6918942" cy="371229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6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FP-Growth</a:t>
            </a:r>
            <a:endParaRPr/>
          </a:p>
        </p:txBody>
      </p:sp>
      <p:pic>
        <p:nvPicPr>
          <p:cNvPr id="256" name="Google Shape;25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8" name="Google Shape;258;p36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9" name="Google Shape;259;p36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https://www.youtube.com/watch?v=gq6nKbye648</a:t>
            </a:r>
            <a:endParaRPr/>
          </a:p>
        </p:txBody>
      </p:sp>
      <p:sp>
        <p:nvSpPr>
          <p:cNvPr id="260" name="Google Shape;260;p36"/>
          <p:cNvSpPr/>
          <p:nvPr/>
        </p:nvSpPr>
        <p:spPr>
          <a:xfrm>
            <a:off x="4315325" y="1144775"/>
            <a:ext cx="3769200" cy="381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6"/>
          <p:cNvSpPr txBox="1"/>
          <p:nvPr/>
        </p:nvSpPr>
        <p:spPr>
          <a:xfrm>
            <a:off x="1850250" y="1920100"/>
            <a:ext cx="337500" cy="43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sp>
        <p:nvSpPr>
          <p:cNvPr id="262" name="Google Shape;262;p36"/>
          <p:cNvSpPr txBox="1"/>
          <p:nvPr/>
        </p:nvSpPr>
        <p:spPr>
          <a:xfrm>
            <a:off x="1850250" y="2350600"/>
            <a:ext cx="337500" cy="43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sp>
        <p:nvSpPr>
          <p:cNvPr id="263" name="Google Shape;263;p36"/>
          <p:cNvSpPr txBox="1"/>
          <p:nvPr/>
        </p:nvSpPr>
        <p:spPr>
          <a:xfrm>
            <a:off x="1850250" y="2785675"/>
            <a:ext cx="337500" cy="43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sp>
        <p:nvSpPr>
          <p:cNvPr id="264" name="Google Shape;264;p36"/>
          <p:cNvSpPr txBox="1"/>
          <p:nvPr/>
        </p:nvSpPr>
        <p:spPr>
          <a:xfrm>
            <a:off x="1850250" y="3651250"/>
            <a:ext cx="337500" cy="43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sp>
        <p:nvSpPr>
          <p:cNvPr id="265" name="Google Shape;265;p36"/>
          <p:cNvSpPr txBox="1"/>
          <p:nvPr/>
        </p:nvSpPr>
        <p:spPr>
          <a:xfrm>
            <a:off x="2187750" y="4222463"/>
            <a:ext cx="337500" cy="43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sp>
        <p:nvSpPr>
          <p:cNvPr id="266" name="Google Shape;266;p36"/>
          <p:cNvSpPr txBox="1"/>
          <p:nvPr/>
        </p:nvSpPr>
        <p:spPr>
          <a:xfrm>
            <a:off x="3038325" y="3651250"/>
            <a:ext cx="337500" cy="43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</a:t>
            </a:r>
            <a:endParaRPr/>
          </a:p>
        </p:txBody>
      </p:sp>
      <p:sp>
        <p:nvSpPr>
          <p:cNvPr id="267" name="Google Shape;267;p36"/>
          <p:cNvSpPr txBox="1"/>
          <p:nvPr/>
        </p:nvSpPr>
        <p:spPr>
          <a:xfrm>
            <a:off x="3038325" y="1871925"/>
            <a:ext cx="337500" cy="43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</a:t>
            </a:r>
            <a:endParaRPr/>
          </a:p>
        </p:txBody>
      </p:sp>
      <p:sp>
        <p:nvSpPr>
          <p:cNvPr id="268" name="Google Shape;268;p36"/>
          <p:cNvSpPr txBox="1"/>
          <p:nvPr/>
        </p:nvSpPr>
        <p:spPr>
          <a:xfrm>
            <a:off x="3540950" y="2302425"/>
            <a:ext cx="337500" cy="43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825" y="1144775"/>
            <a:ext cx="6918942" cy="371229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7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FP-Growth</a:t>
            </a:r>
            <a:endParaRPr/>
          </a:p>
        </p:txBody>
      </p:sp>
      <p:pic>
        <p:nvPicPr>
          <p:cNvPr id="275" name="Google Shape;27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7" name="Google Shape;277;p37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8" name="Google Shape;278;p37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https://www.youtube.com/watch?v=gq6nKbye648</a:t>
            </a:r>
            <a:endParaRPr/>
          </a:p>
        </p:txBody>
      </p:sp>
      <p:sp>
        <p:nvSpPr>
          <p:cNvPr id="279" name="Google Shape;279;p37"/>
          <p:cNvSpPr txBox="1"/>
          <p:nvPr/>
        </p:nvSpPr>
        <p:spPr>
          <a:xfrm>
            <a:off x="1850250" y="1920100"/>
            <a:ext cx="337500" cy="43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sp>
        <p:nvSpPr>
          <p:cNvPr id="280" name="Google Shape;280;p37"/>
          <p:cNvSpPr txBox="1"/>
          <p:nvPr/>
        </p:nvSpPr>
        <p:spPr>
          <a:xfrm>
            <a:off x="1850250" y="2350600"/>
            <a:ext cx="337500" cy="43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sp>
        <p:nvSpPr>
          <p:cNvPr id="281" name="Google Shape;281;p37"/>
          <p:cNvSpPr txBox="1"/>
          <p:nvPr/>
        </p:nvSpPr>
        <p:spPr>
          <a:xfrm>
            <a:off x="1850250" y="2785675"/>
            <a:ext cx="337500" cy="43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sp>
        <p:nvSpPr>
          <p:cNvPr id="282" name="Google Shape;282;p37"/>
          <p:cNvSpPr txBox="1"/>
          <p:nvPr/>
        </p:nvSpPr>
        <p:spPr>
          <a:xfrm>
            <a:off x="1850250" y="3651250"/>
            <a:ext cx="337500" cy="43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sp>
        <p:nvSpPr>
          <p:cNvPr id="283" name="Google Shape;283;p37"/>
          <p:cNvSpPr txBox="1"/>
          <p:nvPr/>
        </p:nvSpPr>
        <p:spPr>
          <a:xfrm>
            <a:off x="4571075" y="2356500"/>
            <a:ext cx="337500" cy="43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sp>
        <p:nvSpPr>
          <p:cNvPr id="284" name="Google Shape;284;p37"/>
          <p:cNvSpPr txBox="1"/>
          <p:nvPr/>
        </p:nvSpPr>
        <p:spPr>
          <a:xfrm>
            <a:off x="5429500" y="2484600"/>
            <a:ext cx="2028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sp>
        <p:nvSpPr>
          <p:cNvPr id="285" name="Google Shape;285;p37"/>
          <p:cNvSpPr txBox="1"/>
          <p:nvPr/>
        </p:nvSpPr>
        <p:spPr>
          <a:xfrm>
            <a:off x="2187750" y="4222463"/>
            <a:ext cx="337500" cy="43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sp>
        <p:nvSpPr>
          <p:cNvPr id="286" name="Google Shape;286;p37"/>
          <p:cNvSpPr txBox="1"/>
          <p:nvPr/>
        </p:nvSpPr>
        <p:spPr>
          <a:xfrm>
            <a:off x="3038325" y="3651250"/>
            <a:ext cx="337500" cy="43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</a:t>
            </a:r>
            <a:endParaRPr/>
          </a:p>
        </p:txBody>
      </p:sp>
      <p:sp>
        <p:nvSpPr>
          <p:cNvPr id="287" name="Google Shape;287;p37"/>
          <p:cNvSpPr txBox="1"/>
          <p:nvPr/>
        </p:nvSpPr>
        <p:spPr>
          <a:xfrm>
            <a:off x="3038325" y="1871925"/>
            <a:ext cx="337500" cy="43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</a:t>
            </a:r>
            <a:endParaRPr/>
          </a:p>
        </p:txBody>
      </p:sp>
      <p:sp>
        <p:nvSpPr>
          <p:cNvPr id="288" name="Google Shape;288;p37"/>
          <p:cNvSpPr txBox="1"/>
          <p:nvPr/>
        </p:nvSpPr>
        <p:spPr>
          <a:xfrm>
            <a:off x="3540950" y="2302425"/>
            <a:ext cx="337500" cy="43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</a:t>
            </a:r>
            <a:endParaRPr/>
          </a:p>
        </p:txBody>
      </p:sp>
      <p:sp>
        <p:nvSpPr>
          <p:cNvPr id="289" name="Google Shape;289;p37"/>
          <p:cNvSpPr txBox="1"/>
          <p:nvPr/>
        </p:nvSpPr>
        <p:spPr>
          <a:xfrm>
            <a:off x="4496300" y="4068300"/>
            <a:ext cx="3375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</a:t>
            </a:r>
            <a:endParaRPr/>
          </a:p>
        </p:txBody>
      </p:sp>
      <p:sp>
        <p:nvSpPr>
          <p:cNvPr id="290" name="Google Shape;290;p37"/>
          <p:cNvSpPr txBox="1"/>
          <p:nvPr/>
        </p:nvSpPr>
        <p:spPr>
          <a:xfrm>
            <a:off x="5360800" y="3998525"/>
            <a:ext cx="2028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8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Association Rules &amp; Pattern Evaluation</a:t>
            </a:r>
            <a:endParaRPr/>
          </a:p>
        </p:txBody>
      </p:sp>
      <p:pic>
        <p:nvPicPr>
          <p:cNvPr id="296" name="Google Shape;29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8" name="Google Shape;298;p38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99" name="Google Shape;299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6423" y="1202975"/>
            <a:ext cx="3515874" cy="311747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8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https://www.kdnuggets.com/2016/04/association-rules-apriori-algorithm-tutorial.html</a:t>
            </a:r>
            <a:endParaRPr/>
          </a:p>
        </p:txBody>
      </p:sp>
      <p:sp>
        <p:nvSpPr>
          <p:cNvPr id="301" name="Google Shape;301;p38"/>
          <p:cNvSpPr txBox="1"/>
          <p:nvPr>
            <p:ph idx="1" type="body"/>
          </p:nvPr>
        </p:nvSpPr>
        <p:spPr>
          <a:xfrm>
            <a:off x="311700" y="1281425"/>
            <a:ext cx="50529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Support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Confidence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What is the misleading problem of it?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02" name="Google Shape;302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34175" y="1788025"/>
            <a:ext cx="1896150" cy="51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34176" y="2893876"/>
            <a:ext cx="391965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8925" y="3624851"/>
            <a:ext cx="4845000" cy="82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9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r>
              <a:rPr lang="en"/>
              <a:t>rawback of the Confidence Measure</a:t>
            </a:r>
            <a:endParaRPr/>
          </a:p>
        </p:txBody>
      </p:sp>
      <p:pic>
        <p:nvPicPr>
          <p:cNvPr id="310" name="Google Shape;31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2" name="Google Shape;312;p39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3" name="Google Shape;313;p39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https://www.kdnuggets.com/2016/04/association-rules-apriori-algorithm-tutorial.html</a:t>
            </a:r>
            <a:endParaRPr/>
          </a:p>
        </p:txBody>
      </p:sp>
      <p:pic>
        <p:nvPicPr>
          <p:cNvPr id="314" name="Google Shape;314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193550"/>
            <a:ext cx="4089283" cy="34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89275" y="3418375"/>
            <a:ext cx="5054725" cy="997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89275" y="1579700"/>
            <a:ext cx="2241247" cy="13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9"/>
          <p:cNvSpPr txBox="1"/>
          <p:nvPr/>
        </p:nvSpPr>
        <p:spPr>
          <a:xfrm>
            <a:off x="6330525" y="1041150"/>
            <a:ext cx="2813400" cy="23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" sz="1200">
                <a:solidFill>
                  <a:srgbClr val="111111"/>
                </a:solidFill>
                <a:latin typeface="Open Sans"/>
                <a:ea typeface="Open Sans"/>
                <a:cs typeface="Open Sans"/>
                <a:sym typeface="Open Sans"/>
              </a:rPr>
              <a:t>The {beer -&gt; soda} rule has the highest confidence at 20%. However, both beer and soda appear frequently across all transactions, so their association could simply be a fluke. This is confirmed by the lift value of {beer -&gt; soda}, which is 1, implying no association between beer and soda.</a:t>
            </a:r>
            <a:endParaRPr sz="1200">
              <a:solidFill>
                <a:srgbClr val="11111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0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Drawback of the Confidence Measure</a:t>
            </a:r>
            <a:endParaRPr/>
          </a:p>
        </p:txBody>
      </p:sp>
      <p:pic>
        <p:nvPicPr>
          <p:cNvPr id="323" name="Google Shape;32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5" name="Google Shape;325;p40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6" name="Google Shape;326;p40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https://www.kdnuggets.com/2016/04/association-rules-apriori-algorithm-tutorial.html</a:t>
            </a:r>
            <a:endParaRPr/>
          </a:p>
        </p:txBody>
      </p:sp>
      <p:pic>
        <p:nvPicPr>
          <p:cNvPr id="327" name="Google Shape;327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193550"/>
            <a:ext cx="4089283" cy="34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89275" y="3418375"/>
            <a:ext cx="5054725" cy="997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89275" y="1579700"/>
            <a:ext cx="2241247" cy="13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40"/>
          <p:cNvSpPr txBox="1"/>
          <p:nvPr/>
        </p:nvSpPr>
        <p:spPr>
          <a:xfrm>
            <a:off x="6330525" y="1041150"/>
            <a:ext cx="2813400" cy="23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" sz="1200">
                <a:solidFill>
                  <a:srgbClr val="111111"/>
                </a:solidFill>
                <a:latin typeface="Open Sans"/>
                <a:ea typeface="Open Sans"/>
                <a:cs typeface="Open Sans"/>
                <a:sym typeface="Open Sans"/>
              </a:rPr>
              <a:t>On the other hand, the {beer -&gt; male cosmetics} rule has a low confidence, due to few purchases of male cosmetics in general.</a:t>
            </a:r>
            <a:endParaRPr sz="1200">
              <a:solidFill>
                <a:srgbClr val="11111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1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Drawback of the Confidence Measure</a:t>
            </a:r>
            <a:endParaRPr/>
          </a:p>
        </p:txBody>
      </p:sp>
      <p:pic>
        <p:nvPicPr>
          <p:cNvPr id="336" name="Google Shape;33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8" name="Google Shape;338;p41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9" name="Google Shape;339;p41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https://www.kdnuggets.com/2016/04/association-rules-apriori-algorithm-tutorial.html</a:t>
            </a:r>
            <a:endParaRPr/>
          </a:p>
        </p:txBody>
      </p:sp>
      <p:pic>
        <p:nvPicPr>
          <p:cNvPr id="340" name="Google Shape;340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193550"/>
            <a:ext cx="4089283" cy="34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89275" y="3418375"/>
            <a:ext cx="5054725" cy="997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89275" y="1579700"/>
            <a:ext cx="2241247" cy="13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41"/>
          <p:cNvSpPr txBox="1"/>
          <p:nvPr/>
        </p:nvSpPr>
        <p:spPr>
          <a:xfrm>
            <a:off x="6330525" y="1041150"/>
            <a:ext cx="2813400" cy="23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" sz="1200">
                <a:solidFill>
                  <a:srgbClr val="111111"/>
                </a:solidFill>
                <a:latin typeface="Open Sans"/>
                <a:ea typeface="Open Sans"/>
                <a:cs typeface="Open Sans"/>
                <a:sym typeface="Open Sans"/>
              </a:rPr>
              <a:t>However, whenever someone does buy male cosmetics, he is very likely to buy beer as well, as inferred from a high lift value of 2.6. The converse is true for {beer -&gt; berries}. With a lift value below 1, we may conclude that if someone buys berries, he would likely be averse to beer.</a:t>
            </a:r>
            <a:endParaRPr sz="1200">
              <a:solidFill>
                <a:srgbClr val="11111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Homework 5 due today 23:59pm (Nov 30, 2018)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Submit on CCLE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Must include your report and Python code.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Homework 6 is optional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We will drop the lowest HW score, i.e. take the best out of the 5 HW assignments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Google Shape;75;p15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2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Association Rules &amp; Pattern Evaluation</a:t>
            </a:r>
            <a:endParaRPr/>
          </a:p>
        </p:txBody>
      </p:sp>
      <p:pic>
        <p:nvPicPr>
          <p:cNvPr id="349" name="Google Shape;34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1" name="Google Shape;351;p42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52" name="Google Shape;35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6423" y="1202975"/>
            <a:ext cx="3515874" cy="311747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2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https://www.kdnuggets.com/2016/04/association-rules-apriori-algorithm-tutorial.html</a:t>
            </a:r>
            <a:endParaRPr/>
          </a:p>
        </p:txBody>
      </p:sp>
      <p:sp>
        <p:nvSpPr>
          <p:cNvPr id="354" name="Google Shape;354;p42"/>
          <p:cNvSpPr txBox="1"/>
          <p:nvPr>
            <p:ph idx="1" type="body"/>
          </p:nvPr>
        </p:nvSpPr>
        <p:spPr>
          <a:xfrm>
            <a:off x="311700" y="1281425"/>
            <a:ext cx="50529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Lift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355" name="Google Shape;355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78225" y="1706772"/>
            <a:ext cx="3919650" cy="54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78225" y="2447449"/>
            <a:ext cx="1856787" cy="81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03200" y="3267025"/>
            <a:ext cx="2451075" cy="9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3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Association Rules &amp; Pattern Evaluation</a:t>
            </a:r>
            <a:endParaRPr/>
          </a:p>
        </p:txBody>
      </p:sp>
      <p:pic>
        <p:nvPicPr>
          <p:cNvPr id="363" name="Google Shape;36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5" name="Google Shape;365;p43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6" name="Google Shape;366;p43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https://www.kdnuggets.com/2016/04/association-rules-apriori-algorithm-tutorial.html</a:t>
            </a:r>
            <a:endParaRPr/>
          </a:p>
        </p:txBody>
      </p:sp>
      <p:pic>
        <p:nvPicPr>
          <p:cNvPr id="367" name="Google Shape;367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49500" y="1193550"/>
            <a:ext cx="5799594" cy="36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43"/>
          <p:cNvSpPr/>
          <p:nvPr/>
        </p:nvSpPr>
        <p:spPr>
          <a:xfrm>
            <a:off x="4159975" y="3095400"/>
            <a:ext cx="3863400" cy="155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9" name="Google Shape;369;p43"/>
          <p:cNvPicPr preferRelativeResize="0"/>
          <p:nvPr/>
        </p:nvPicPr>
        <p:blipFill rotWithShape="1">
          <a:blip r:embed="rId6">
            <a:alphaModFix/>
          </a:blip>
          <a:srcRect b="80498" l="52129" r="43674" t="0"/>
          <a:stretch/>
        </p:blipFill>
        <p:spPr>
          <a:xfrm>
            <a:off x="6392200" y="1193550"/>
            <a:ext cx="243350" cy="70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2549" y="1437525"/>
            <a:ext cx="1670775" cy="45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43"/>
          <p:cNvPicPr preferRelativeResize="0"/>
          <p:nvPr/>
        </p:nvPicPr>
        <p:blipFill rotWithShape="1">
          <a:blip r:embed="rId8">
            <a:alphaModFix/>
          </a:blip>
          <a:srcRect b="0" l="0" r="46712" t="0"/>
          <a:stretch/>
        </p:blipFill>
        <p:spPr>
          <a:xfrm>
            <a:off x="382550" y="1975775"/>
            <a:ext cx="1670774" cy="45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43"/>
          <p:cNvPicPr preferRelativeResize="0"/>
          <p:nvPr/>
        </p:nvPicPr>
        <p:blipFill rotWithShape="1">
          <a:blip r:embed="rId8">
            <a:alphaModFix/>
          </a:blip>
          <a:srcRect b="0" l="53286" r="0" t="0"/>
          <a:stretch/>
        </p:blipFill>
        <p:spPr>
          <a:xfrm>
            <a:off x="588655" y="2413338"/>
            <a:ext cx="1464675" cy="45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3"/>
          <p:cNvPicPr preferRelativeResize="0"/>
          <p:nvPr/>
        </p:nvPicPr>
        <p:blipFill rotWithShape="1">
          <a:blip r:embed="rId9">
            <a:alphaModFix/>
          </a:blip>
          <a:srcRect b="0" l="0" r="64446" t="0"/>
          <a:stretch/>
        </p:blipFill>
        <p:spPr>
          <a:xfrm>
            <a:off x="418100" y="3021675"/>
            <a:ext cx="1393575" cy="54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3"/>
          <p:cNvPicPr preferRelativeResize="0"/>
          <p:nvPr/>
        </p:nvPicPr>
        <p:blipFill rotWithShape="1">
          <a:blip r:embed="rId9">
            <a:alphaModFix/>
          </a:blip>
          <a:srcRect b="0" l="35554" r="0" t="0"/>
          <a:stretch/>
        </p:blipFill>
        <p:spPr>
          <a:xfrm>
            <a:off x="624200" y="3660750"/>
            <a:ext cx="1393575" cy="301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4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Association Rules &amp; Pattern Evaluation</a:t>
            </a:r>
            <a:endParaRPr/>
          </a:p>
        </p:txBody>
      </p:sp>
      <p:pic>
        <p:nvPicPr>
          <p:cNvPr id="380" name="Google Shape;38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2" name="Google Shape;382;p44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3" name="Google Shape;383;p44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https://www.kdnuggets.com/2016/04/association-rules-apriori-algorithm-tutorial.html</a:t>
            </a:r>
            <a:endParaRPr/>
          </a:p>
        </p:txBody>
      </p:sp>
      <p:pic>
        <p:nvPicPr>
          <p:cNvPr id="384" name="Google Shape;384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49500" y="1193550"/>
            <a:ext cx="5799594" cy="36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4"/>
          <p:cNvPicPr preferRelativeResize="0"/>
          <p:nvPr/>
        </p:nvPicPr>
        <p:blipFill rotWithShape="1">
          <a:blip r:embed="rId6">
            <a:alphaModFix/>
          </a:blip>
          <a:srcRect b="80498" l="52129" r="43674" t="0"/>
          <a:stretch/>
        </p:blipFill>
        <p:spPr>
          <a:xfrm>
            <a:off x="6392200" y="1193550"/>
            <a:ext cx="243350" cy="70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2549" y="1437525"/>
            <a:ext cx="1670775" cy="45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44"/>
          <p:cNvPicPr preferRelativeResize="0"/>
          <p:nvPr/>
        </p:nvPicPr>
        <p:blipFill rotWithShape="1">
          <a:blip r:embed="rId8">
            <a:alphaModFix/>
          </a:blip>
          <a:srcRect b="0" l="0" r="46712" t="0"/>
          <a:stretch/>
        </p:blipFill>
        <p:spPr>
          <a:xfrm>
            <a:off x="382550" y="1975775"/>
            <a:ext cx="1670774" cy="45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44"/>
          <p:cNvPicPr preferRelativeResize="0"/>
          <p:nvPr/>
        </p:nvPicPr>
        <p:blipFill rotWithShape="1">
          <a:blip r:embed="rId8">
            <a:alphaModFix/>
          </a:blip>
          <a:srcRect b="0" l="53286" r="0" t="0"/>
          <a:stretch/>
        </p:blipFill>
        <p:spPr>
          <a:xfrm>
            <a:off x="588655" y="2413338"/>
            <a:ext cx="1464675" cy="45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44"/>
          <p:cNvPicPr preferRelativeResize="0"/>
          <p:nvPr/>
        </p:nvPicPr>
        <p:blipFill rotWithShape="1">
          <a:blip r:embed="rId9">
            <a:alphaModFix/>
          </a:blip>
          <a:srcRect b="0" l="0" r="64446" t="0"/>
          <a:stretch/>
        </p:blipFill>
        <p:spPr>
          <a:xfrm>
            <a:off x="418100" y="3021675"/>
            <a:ext cx="1393575" cy="54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4"/>
          <p:cNvPicPr preferRelativeResize="0"/>
          <p:nvPr/>
        </p:nvPicPr>
        <p:blipFill rotWithShape="1">
          <a:blip r:embed="rId9">
            <a:alphaModFix/>
          </a:blip>
          <a:srcRect b="0" l="35554" r="0" t="0"/>
          <a:stretch/>
        </p:blipFill>
        <p:spPr>
          <a:xfrm>
            <a:off x="624200" y="3660750"/>
            <a:ext cx="1393575" cy="301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5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Chi-Square Test</a:t>
            </a:r>
            <a:endParaRPr/>
          </a:p>
        </p:txBody>
      </p:sp>
      <p:pic>
        <p:nvPicPr>
          <p:cNvPr id="396" name="Google Shape;39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8" name="Google Shape;398;p45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9" name="Google Shape;399;p45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https://www.spss-tutorials.com/chi-square-independence-test/</a:t>
            </a:r>
            <a:endParaRPr/>
          </a:p>
        </p:txBody>
      </p:sp>
      <p:sp>
        <p:nvSpPr>
          <p:cNvPr id="400" name="Google Shape;400;p45"/>
          <p:cNvSpPr txBox="1"/>
          <p:nvPr>
            <p:ph idx="1" type="body"/>
          </p:nvPr>
        </p:nvSpPr>
        <p:spPr>
          <a:xfrm>
            <a:off x="311700" y="1281425"/>
            <a:ext cx="84222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Question: Are education level and marital status related?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401" name="Google Shape;401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3000" y="1857013"/>
            <a:ext cx="6858000" cy="16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6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Chi-Square Test</a:t>
            </a:r>
            <a:endParaRPr/>
          </a:p>
        </p:txBody>
      </p:sp>
      <p:pic>
        <p:nvPicPr>
          <p:cNvPr id="407" name="Google Shape;40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9" name="Google Shape;409;p46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0" name="Google Shape;410;p46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https://www.spss-tutorials.com/chi-square-independence-test/</a:t>
            </a:r>
            <a:endParaRPr/>
          </a:p>
        </p:txBody>
      </p:sp>
      <p:sp>
        <p:nvSpPr>
          <p:cNvPr id="411" name="Google Shape;411;p46"/>
          <p:cNvSpPr txBox="1"/>
          <p:nvPr>
            <p:ph idx="1" type="body"/>
          </p:nvPr>
        </p:nvSpPr>
        <p:spPr>
          <a:xfrm>
            <a:off x="311700" y="1281425"/>
            <a:ext cx="84222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Check the</a:t>
            </a:r>
            <a:r>
              <a:rPr lang="en">
                <a:solidFill>
                  <a:srgbClr val="000000"/>
                </a:solidFill>
              </a:rPr>
              <a:t> contingency table of marital status by education: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412" name="Google Shape;412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4650" y="1832450"/>
            <a:ext cx="8016300" cy="2371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7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Chi-Square Test</a:t>
            </a:r>
            <a:endParaRPr/>
          </a:p>
        </p:txBody>
      </p:sp>
      <p:pic>
        <p:nvPicPr>
          <p:cNvPr id="418" name="Google Shape;41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0" name="Google Shape;420;p47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1" name="Google Shape;421;p47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https://www.spss-tutorials.com/chi-square-independence-test/</a:t>
            </a:r>
            <a:endParaRPr/>
          </a:p>
        </p:txBody>
      </p:sp>
      <p:sp>
        <p:nvSpPr>
          <p:cNvPr id="422" name="Google Shape;422;p47"/>
          <p:cNvSpPr txBox="1"/>
          <p:nvPr>
            <p:ph idx="1" type="body"/>
          </p:nvPr>
        </p:nvSpPr>
        <p:spPr>
          <a:xfrm>
            <a:off x="311700" y="1281425"/>
            <a:ext cx="84222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Is marital status related to education level and -if so- how?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423" name="Google Shape;423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4625" y="1837025"/>
            <a:ext cx="8016325" cy="23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8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Chi-Square Test</a:t>
            </a:r>
            <a:endParaRPr/>
          </a:p>
        </p:txBody>
      </p:sp>
      <p:pic>
        <p:nvPicPr>
          <p:cNvPr id="429" name="Google Shape;42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1" name="Google Shape;431;p48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2" name="Google Shape;432;p48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https://www.spss-tutorials.com/chi-square-independence-test/</a:t>
            </a:r>
            <a:endParaRPr/>
          </a:p>
        </p:txBody>
      </p:sp>
      <p:sp>
        <p:nvSpPr>
          <p:cNvPr id="433" name="Google Shape;433;p48"/>
          <p:cNvSpPr txBox="1"/>
          <p:nvPr>
            <p:ph idx="1" type="body"/>
          </p:nvPr>
        </p:nvSpPr>
        <p:spPr>
          <a:xfrm>
            <a:off x="311700" y="1281425"/>
            <a:ext cx="84222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Highly educated respondents → marry more often than less educated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434" name="Google Shape;434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4625" y="1837025"/>
            <a:ext cx="8016325" cy="23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9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Chi-Square Test</a:t>
            </a:r>
            <a:endParaRPr/>
          </a:p>
        </p:txBody>
      </p:sp>
      <p:pic>
        <p:nvPicPr>
          <p:cNvPr id="440" name="Google Shape;44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2" name="Google Shape;442;p49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3" name="Google Shape;443;p49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https://www.spss-tutorials.com/chi-square-independence-test/</a:t>
            </a:r>
            <a:endParaRPr/>
          </a:p>
        </p:txBody>
      </p:sp>
      <p:sp>
        <p:nvSpPr>
          <p:cNvPr id="444" name="Google Shape;444;p49"/>
          <p:cNvSpPr txBox="1"/>
          <p:nvPr>
            <p:ph idx="1" type="body"/>
          </p:nvPr>
        </p:nvSpPr>
        <p:spPr>
          <a:xfrm>
            <a:off x="311700" y="1281425"/>
            <a:ext cx="84222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Marital status is clearly associated with education level.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445" name="Google Shape;445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93825" y="1664700"/>
            <a:ext cx="6257950" cy="31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0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Chi-Square Test</a:t>
            </a:r>
            <a:endParaRPr/>
          </a:p>
        </p:txBody>
      </p:sp>
      <p:pic>
        <p:nvPicPr>
          <p:cNvPr id="451" name="Google Shape;45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3" name="Google Shape;453;p50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4" name="Google Shape;454;p50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https://www.spss-tutorials.com/chi-square-independence-test/</a:t>
            </a:r>
            <a:endParaRPr/>
          </a:p>
        </p:txBody>
      </p:sp>
      <p:sp>
        <p:nvSpPr>
          <p:cNvPr id="455" name="Google Shape;455;p50"/>
          <p:cNvSpPr txBox="1"/>
          <p:nvPr>
            <p:ph idx="1" type="body"/>
          </p:nvPr>
        </p:nvSpPr>
        <p:spPr>
          <a:xfrm>
            <a:off x="311700" y="1281425"/>
            <a:ext cx="84222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The </a:t>
            </a:r>
            <a:r>
              <a:rPr b="1" i="1" lang="en" u="sng">
                <a:solidFill>
                  <a:srgbClr val="0000FF"/>
                </a:solidFill>
              </a:rPr>
              <a:t>null hypothesis</a:t>
            </a:r>
            <a:r>
              <a:rPr lang="en">
                <a:solidFill>
                  <a:srgbClr val="000000"/>
                </a:solidFill>
              </a:rPr>
              <a:t> for a chi-square independence test is that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two categorical variables are </a:t>
            </a:r>
            <a:r>
              <a:rPr b="1" i="1" lang="en" u="sng">
                <a:solidFill>
                  <a:srgbClr val="FF0000"/>
                </a:solidFill>
              </a:rPr>
              <a:t>independent</a:t>
            </a:r>
            <a:r>
              <a:rPr lang="en">
                <a:solidFill>
                  <a:srgbClr val="000000"/>
                </a:solidFill>
              </a:rPr>
              <a:t> in some population.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456" name="Google Shape;456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25213" y="1992400"/>
            <a:ext cx="5395174" cy="269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1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Chi-Square Test</a:t>
            </a:r>
            <a:endParaRPr/>
          </a:p>
        </p:txBody>
      </p:sp>
      <p:pic>
        <p:nvPicPr>
          <p:cNvPr id="462" name="Google Shape;46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4" name="Google Shape;464;p51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5" name="Google Shape;465;p51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https://www.spss-tutorials.com/chi-square-independence-test/</a:t>
            </a:r>
            <a:endParaRPr/>
          </a:p>
        </p:txBody>
      </p:sp>
      <p:sp>
        <p:nvSpPr>
          <p:cNvPr id="466" name="Google Shape;466;p51"/>
          <p:cNvSpPr txBox="1"/>
          <p:nvPr>
            <p:ph idx="1" type="body"/>
          </p:nvPr>
        </p:nvSpPr>
        <p:spPr>
          <a:xfrm>
            <a:off x="311700" y="1281425"/>
            <a:ext cx="84222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i="1" lang="en" u="sng">
                <a:solidFill>
                  <a:srgbClr val="0000FF"/>
                </a:solidFill>
              </a:rPr>
              <a:t>Statistical independence</a:t>
            </a:r>
            <a:r>
              <a:rPr lang="en">
                <a:solidFill>
                  <a:srgbClr val="000000"/>
                </a:solidFill>
              </a:rPr>
              <a:t> means that 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the frequency distribution of a variable is the same for all levels of some other variable.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467" name="Google Shape;467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25213" y="1992400"/>
            <a:ext cx="5395174" cy="269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b="0" l="0" r="0" t="16971"/>
          <a:stretch/>
        </p:blipFill>
        <p:spPr>
          <a:xfrm>
            <a:off x="1681525" y="1240925"/>
            <a:ext cx="5780950" cy="36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Closed Patterns and Max-Patterns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" name="Google Shape;84;p16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2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Chi-Square Test</a:t>
            </a:r>
            <a:endParaRPr/>
          </a:p>
        </p:txBody>
      </p:sp>
      <p:pic>
        <p:nvPicPr>
          <p:cNvPr id="473" name="Google Shape;47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5" name="Google Shape;475;p52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6" name="Google Shape;476;p52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https://www.spss-tutorials.com/chi-square-independence-test/</a:t>
            </a:r>
            <a:endParaRPr/>
          </a:p>
        </p:txBody>
      </p:sp>
      <p:sp>
        <p:nvSpPr>
          <p:cNvPr id="477" name="Google Shape;477;p52"/>
          <p:cNvSpPr txBox="1"/>
          <p:nvPr>
            <p:ph idx="1" type="body"/>
          </p:nvPr>
        </p:nvSpPr>
        <p:spPr>
          <a:xfrm>
            <a:off x="311700" y="1281425"/>
            <a:ext cx="84222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i="1" lang="en" u="sng">
                <a:solidFill>
                  <a:srgbClr val="0000FF"/>
                </a:solidFill>
              </a:rPr>
              <a:t>Expected frequencies</a:t>
            </a:r>
            <a:r>
              <a:rPr lang="en">
                <a:solidFill>
                  <a:srgbClr val="000000"/>
                </a:solidFill>
              </a:rPr>
              <a:t> are 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the frequencies we expect in our sample if the </a:t>
            </a:r>
            <a:r>
              <a:rPr b="1" i="1" lang="en" u="sng">
                <a:solidFill>
                  <a:srgbClr val="FF0000"/>
                </a:solidFill>
              </a:rPr>
              <a:t>null hypothesis</a:t>
            </a:r>
            <a:r>
              <a:rPr lang="en">
                <a:solidFill>
                  <a:srgbClr val="000000"/>
                </a:solidFill>
              </a:rPr>
              <a:t> holds.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478" name="Google Shape;478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4625" y="2141825"/>
            <a:ext cx="8016325" cy="23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3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Chi-Square Test</a:t>
            </a:r>
            <a:endParaRPr/>
          </a:p>
        </p:txBody>
      </p:sp>
      <p:pic>
        <p:nvPicPr>
          <p:cNvPr id="484" name="Google Shape;48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6" name="Google Shape;486;p53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7" name="Google Shape;487;p53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https://www.spss-tutorials.com/chi-square-independence-test/</a:t>
            </a:r>
            <a:endParaRPr/>
          </a:p>
        </p:txBody>
      </p:sp>
      <p:sp>
        <p:nvSpPr>
          <p:cNvPr id="488" name="Google Shape;488;p53"/>
          <p:cNvSpPr txBox="1"/>
          <p:nvPr>
            <p:ph idx="1" type="body"/>
          </p:nvPr>
        </p:nvSpPr>
        <p:spPr>
          <a:xfrm>
            <a:off x="311700" y="1281425"/>
            <a:ext cx="34965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i="1" lang="en" u="sng">
                <a:solidFill>
                  <a:srgbClr val="0000FF"/>
                </a:solidFill>
              </a:rPr>
              <a:t>Assuming independence (</a:t>
            </a:r>
            <a:r>
              <a:rPr b="1" i="1" lang="en" sz="1400" u="sng">
                <a:solidFill>
                  <a:srgbClr val="FF0000"/>
                </a:solidFill>
              </a:rPr>
              <a:t>null hypothesis</a:t>
            </a:r>
            <a:r>
              <a:rPr b="1" i="1" lang="en" u="sng">
                <a:solidFill>
                  <a:srgbClr val="0000FF"/>
                </a:solidFill>
              </a:rPr>
              <a:t>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489" name="Google Shape;489;p53"/>
          <p:cNvSpPr txBox="1"/>
          <p:nvPr/>
        </p:nvSpPr>
        <p:spPr>
          <a:xfrm>
            <a:off x="3758700" y="1281425"/>
            <a:ext cx="5385300" cy="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P(middle,never)=P(middle)P(never)=(39/300)*(90/300)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Expected # </a:t>
            </a:r>
            <a:r>
              <a:rPr lang="en"/>
              <a:t>of </a:t>
            </a:r>
            <a:r>
              <a:rPr lang="en"/>
              <a:t>(middle,never) = 300*P(middle,never)=39*90/300=11.7</a:t>
            </a:r>
            <a:endParaRPr/>
          </a:p>
        </p:txBody>
      </p:sp>
      <p:pic>
        <p:nvPicPr>
          <p:cNvPr id="490" name="Google Shape;490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4625" y="2141825"/>
            <a:ext cx="8016325" cy="23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4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Chi-Square Test</a:t>
            </a:r>
            <a:endParaRPr/>
          </a:p>
        </p:txBody>
      </p:sp>
      <p:pic>
        <p:nvPicPr>
          <p:cNvPr id="496" name="Google Shape;49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8" name="Google Shape;498;p54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9" name="Google Shape;499;p54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https://www.spss-tutorials.com/chi-square-independence-test/</a:t>
            </a:r>
            <a:endParaRPr/>
          </a:p>
        </p:txBody>
      </p:sp>
      <p:sp>
        <p:nvSpPr>
          <p:cNvPr id="500" name="Google Shape;500;p54"/>
          <p:cNvSpPr txBox="1"/>
          <p:nvPr>
            <p:ph idx="1" type="body"/>
          </p:nvPr>
        </p:nvSpPr>
        <p:spPr>
          <a:xfrm>
            <a:off x="311700" y="1281425"/>
            <a:ext cx="84222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i="1" lang="en" u="sng">
                <a:solidFill>
                  <a:srgbClr val="0000FF"/>
                </a:solidFill>
              </a:rPr>
              <a:t>Assuming independence,</a:t>
            </a:r>
            <a:endParaRPr b="1" i="1" u="sng">
              <a:solidFill>
                <a:srgbClr val="0000FF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b="1" i="1" lang="en" u="sng">
                <a:solidFill>
                  <a:srgbClr val="0000FF"/>
                </a:solidFill>
              </a:rPr>
              <a:t>→ expected frequencies</a:t>
            </a:r>
            <a:endParaRPr b="1" i="1" u="sng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501" name="Google Shape;501;p54"/>
          <p:cNvSpPr txBox="1"/>
          <p:nvPr/>
        </p:nvSpPr>
        <p:spPr>
          <a:xfrm>
            <a:off x="3758700" y="1281425"/>
            <a:ext cx="5385300" cy="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P(middle,never)=P(middle)P(never)=(39/300)*(90/300)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Expected # of (middle,never) = 300*P(middle,never)=39*90/300=11.7</a:t>
            </a:r>
            <a:endParaRPr/>
          </a:p>
        </p:txBody>
      </p:sp>
      <p:pic>
        <p:nvPicPr>
          <p:cNvPr id="502" name="Google Shape;502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4625" y="2141825"/>
            <a:ext cx="8016325" cy="23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5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Chi-Square Test</a:t>
            </a:r>
            <a:endParaRPr/>
          </a:p>
        </p:txBody>
      </p:sp>
      <p:pic>
        <p:nvPicPr>
          <p:cNvPr id="508" name="Google Shape;50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0" name="Google Shape;510;p55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1" name="Google Shape;511;p55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https://www.spss-tutorials.com/chi-square-independence-test/</a:t>
            </a:r>
            <a:endParaRPr/>
          </a:p>
        </p:txBody>
      </p:sp>
      <p:sp>
        <p:nvSpPr>
          <p:cNvPr id="512" name="Google Shape;512;p55"/>
          <p:cNvSpPr txBox="1"/>
          <p:nvPr>
            <p:ph idx="1" type="body"/>
          </p:nvPr>
        </p:nvSpPr>
        <p:spPr>
          <a:xfrm>
            <a:off x="311700" y="1281425"/>
            <a:ext cx="84222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Real data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→ </a:t>
            </a:r>
            <a:r>
              <a:rPr b="1" i="1" lang="en" u="sng">
                <a:solidFill>
                  <a:srgbClr val="0000FF"/>
                </a:solidFill>
              </a:rPr>
              <a:t>observed frequencies</a:t>
            </a:r>
            <a:r>
              <a:rPr lang="en">
                <a:solidFill>
                  <a:srgbClr val="000000"/>
                </a:solidFill>
              </a:rPr>
              <a:t>: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513" name="Google Shape;513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4650" y="2137250"/>
            <a:ext cx="8016300" cy="2371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56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Chi-Square Test</a:t>
            </a:r>
            <a:endParaRPr/>
          </a:p>
        </p:txBody>
      </p:sp>
      <p:pic>
        <p:nvPicPr>
          <p:cNvPr id="519" name="Google Shape;519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1" name="Google Shape;521;p56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2" name="Google Shape;522;p56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https://www.spss-tutorials.com/chi-square-independence-test/</a:t>
            </a:r>
            <a:endParaRPr/>
          </a:p>
        </p:txBody>
      </p:sp>
      <p:sp>
        <p:nvSpPr>
          <p:cNvPr id="523" name="Google Shape;523;p56"/>
          <p:cNvSpPr txBox="1"/>
          <p:nvPr>
            <p:ph idx="1" type="body"/>
          </p:nvPr>
        </p:nvSpPr>
        <p:spPr>
          <a:xfrm>
            <a:off x="311700" y="1281425"/>
            <a:ext cx="84222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Add up the differences for each of the 5*4=20 cells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→ 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χ</a:t>
            </a:r>
            <a:r>
              <a:rPr lang="en" sz="1200">
                <a:solidFill>
                  <a:schemeClr val="dk1"/>
                </a:solidFill>
              </a:rPr>
              <a:t>2</a:t>
            </a:r>
            <a:r>
              <a:rPr lang="en" sz="1800">
                <a:solidFill>
                  <a:srgbClr val="000000"/>
                </a:solidFill>
              </a:rPr>
              <a:t>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524" name="Google Shape;524;p56"/>
          <p:cNvPicPr preferRelativeResize="0"/>
          <p:nvPr/>
        </p:nvPicPr>
        <p:blipFill rotWithShape="1">
          <a:blip r:embed="rId6">
            <a:alphaModFix/>
          </a:blip>
          <a:srcRect b="38331" l="0" r="0" t="25050"/>
          <a:stretch/>
        </p:blipFill>
        <p:spPr>
          <a:xfrm>
            <a:off x="682475" y="2192558"/>
            <a:ext cx="6300799" cy="75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64325" y="3086555"/>
            <a:ext cx="4367300" cy="63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7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Chi-Square Test</a:t>
            </a:r>
            <a:endParaRPr/>
          </a:p>
        </p:txBody>
      </p:sp>
      <p:pic>
        <p:nvPicPr>
          <p:cNvPr id="531" name="Google Shape;531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3" name="Google Shape;533;p57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4" name="Google Shape;534;p57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https://www.spss-tutorials.com/chi-square-independence-test/</a:t>
            </a:r>
            <a:endParaRPr/>
          </a:p>
        </p:txBody>
      </p:sp>
      <p:sp>
        <p:nvSpPr>
          <p:cNvPr id="535" name="Google Shape;535;p57"/>
          <p:cNvSpPr txBox="1"/>
          <p:nvPr>
            <p:ph idx="1" type="body"/>
          </p:nvPr>
        </p:nvSpPr>
        <p:spPr>
          <a:xfrm>
            <a:off x="311700" y="1281425"/>
            <a:ext cx="84222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Is 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χ</a:t>
            </a:r>
            <a:r>
              <a:rPr lang="en" sz="1200">
                <a:solidFill>
                  <a:schemeClr val="dk1"/>
                </a:solidFill>
              </a:rPr>
              <a:t>2</a:t>
            </a:r>
            <a:r>
              <a:rPr lang="en">
                <a:solidFill>
                  <a:srgbClr val="000000"/>
                </a:solidFill>
              </a:rPr>
              <a:t>=23.57 a large value? 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If yes, reject the null hypothesis → A and B are dependent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But how to tell if it is a large value?</a:t>
            </a:r>
            <a:endParaRPr>
              <a:solidFill>
                <a:srgbClr val="000000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>
                <a:solidFill>
                  <a:srgbClr val="000000"/>
                </a:solidFill>
              </a:rPr>
              <a:t> 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χ</a:t>
            </a:r>
            <a:r>
              <a:rPr lang="en" sz="1200">
                <a:solidFill>
                  <a:schemeClr val="dk1"/>
                </a:solidFill>
              </a:rPr>
              <a:t>2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536" name="Google Shape;536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23825" y="2235425"/>
            <a:ext cx="4935774" cy="2315701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57"/>
          <p:cNvSpPr/>
          <p:nvPr/>
        </p:nvSpPr>
        <p:spPr>
          <a:xfrm>
            <a:off x="2067300" y="2403600"/>
            <a:ext cx="1622148" cy="17702"/>
          </a:xfrm>
          <a:custGeom>
            <a:rect b="b" l="l" r="r" t="t"/>
            <a:pathLst>
              <a:path extrusionOk="0" h="1989" w="29278">
                <a:moveTo>
                  <a:pt x="0" y="1187"/>
                </a:moveTo>
                <a:cubicBezTo>
                  <a:pt x="5562" y="2301"/>
                  <a:pt x="11510" y="2168"/>
                  <a:pt x="17013" y="791"/>
                </a:cubicBezTo>
                <a:cubicBezTo>
                  <a:pt x="20987" y="-203"/>
                  <a:pt x="25615" y="1834"/>
                  <a:pt x="29278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dot"/>
            <a:round/>
            <a:headEnd len="med" w="med" type="none"/>
            <a:tailEnd len="med" w="med" type="triangle"/>
          </a:ln>
        </p:spPr>
      </p:sp>
      <p:sp>
        <p:nvSpPr>
          <p:cNvPr id="538" name="Google Shape;538;p57"/>
          <p:cNvSpPr txBox="1"/>
          <p:nvPr/>
        </p:nvSpPr>
        <p:spPr>
          <a:xfrm>
            <a:off x="2007950" y="2522300"/>
            <a:ext cx="1127700" cy="12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Pearson established it in 1900. </a:t>
            </a:r>
            <a:r>
              <a:rPr lang="en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7"/>
              </a:rPr>
              <a:t>See more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.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58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Chi-Square Test</a:t>
            </a:r>
            <a:endParaRPr/>
          </a:p>
        </p:txBody>
      </p:sp>
      <p:pic>
        <p:nvPicPr>
          <p:cNvPr id="544" name="Google Shape;54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6" name="Google Shape;546;p58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7" name="Google Shape;547;p58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https://en.wikipedia.org/wiki/Chi-squared_distribution</a:t>
            </a:r>
            <a:endParaRPr/>
          </a:p>
        </p:txBody>
      </p:sp>
      <p:sp>
        <p:nvSpPr>
          <p:cNvPr id="548" name="Google Shape;548;p58"/>
          <p:cNvSpPr txBox="1"/>
          <p:nvPr>
            <p:ph idx="1" type="body"/>
          </p:nvPr>
        </p:nvSpPr>
        <p:spPr>
          <a:xfrm>
            <a:off x="311700" y="1281425"/>
            <a:ext cx="84222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What is a chi-squared distribution?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549" name="Google Shape;549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7400" y="1795200"/>
            <a:ext cx="7039801" cy="275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59"/>
          <p:cNvSpPr txBox="1"/>
          <p:nvPr>
            <p:ph type="title"/>
          </p:nvPr>
        </p:nvSpPr>
        <p:spPr>
          <a:xfrm>
            <a:off x="435550" y="347100"/>
            <a:ext cx="8727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</a:t>
            </a:r>
            <a:r>
              <a:rPr lang="en" sz="2400"/>
              <a:t>ampling Distribution vs Population Distribution</a:t>
            </a:r>
            <a:endParaRPr sz="2400"/>
          </a:p>
        </p:txBody>
      </p:sp>
      <p:pic>
        <p:nvPicPr>
          <p:cNvPr id="555" name="Google Shape;55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7" name="Google Shape;557;p59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8" name="Google Shape;558;p59"/>
          <p:cNvSpPr txBox="1"/>
          <p:nvPr/>
        </p:nvSpPr>
        <p:spPr>
          <a:xfrm>
            <a:off x="0" y="4887125"/>
            <a:ext cx="9144000" cy="2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5"/>
              </a:rPr>
              <a:t>https://slideplayer.com/slide/5775066/</a:t>
            </a:r>
            <a:endParaRPr sz="1000"/>
          </a:p>
        </p:txBody>
      </p:sp>
      <p:pic>
        <p:nvPicPr>
          <p:cNvPr id="559" name="Google Shape;559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85560" y="1144800"/>
            <a:ext cx="5172866" cy="177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90250" y="2971674"/>
            <a:ext cx="3763501" cy="18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0"/>
          <p:cNvSpPr txBox="1"/>
          <p:nvPr>
            <p:ph type="title"/>
          </p:nvPr>
        </p:nvSpPr>
        <p:spPr>
          <a:xfrm>
            <a:off x="435550" y="347100"/>
            <a:ext cx="8727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Sampling Distribution vs Population Distribution</a:t>
            </a:r>
            <a:endParaRPr sz="2400"/>
          </a:p>
        </p:txBody>
      </p:sp>
      <p:pic>
        <p:nvPicPr>
          <p:cNvPr id="566" name="Google Shape;56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8" name="Google Shape;568;p60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9" name="Google Shape;569;p60"/>
          <p:cNvSpPr txBox="1"/>
          <p:nvPr/>
        </p:nvSpPr>
        <p:spPr>
          <a:xfrm>
            <a:off x="0" y="4887125"/>
            <a:ext cx="9144000" cy="2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5"/>
              </a:rPr>
              <a:t>https://slideplayer.com/slide/5775066/</a:t>
            </a:r>
            <a:endParaRPr sz="1000"/>
          </a:p>
        </p:txBody>
      </p:sp>
      <p:pic>
        <p:nvPicPr>
          <p:cNvPr id="570" name="Google Shape;570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5738" y="1189425"/>
            <a:ext cx="7137676" cy="145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10550" y="2684450"/>
            <a:ext cx="7098638" cy="190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Google Shape;57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8" name="Google Shape;578;p61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79" name="Google Shape;579;p61"/>
          <p:cNvSpPr txBox="1"/>
          <p:nvPr/>
        </p:nvSpPr>
        <p:spPr>
          <a:xfrm>
            <a:off x="0" y="4887125"/>
            <a:ext cx="9144000" cy="2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5"/>
              </a:rPr>
              <a:t>https://slideplayer.com/slide/5775066/</a:t>
            </a:r>
            <a:endParaRPr sz="1000"/>
          </a:p>
        </p:txBody>
      </p:sp>
      <p:pic>
        <p:nvPicPr>
          <p:cNvPr id="580" name="Google Shape;580;p61"/>
          <p:cNvPicPr preferRelativeResize="0"/>
          <p:nvPr/>
        </p:nvPicPr>
        <p:blipFill rotWithShape="1">
          <a:blip r:embed="rId6">
            <a:alphaModFix/>
          </a:blip>
          <a:srcRect b="0" l="0" r="0" t="23218"/>
          <a:stretch/>
        </p:blipFill>
        <p:spPr>
          <a:xfrm>
            <a:off x="1590038" y="1120088"/>
            <a:ext cx="6418008" cy="3688089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61"/>
          <p:cNvSpPr txBox="1"/>
          <p:nvPr>
            <p:ph type="title"/>
          </p:nvPr>
        </p:nvSpPr>
        <p:spPr>
          <a:xfrm>
            <a:off x="435550" y="347100"/>
            <a:ext cx="8727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Sampling Distribution vs Population Distribution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Closed Patterns and Max-Patterns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17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3" name="Google Shape;93;p17"/>
          <p:cNvPicPr preferRelativeResize="0"/>
          <p:nvPr/>
        </p:nvPicPr>
        <p:blipFill rotWithShape="1">
          <a:blip r:embed="rId5">
            <a:alphaModFix/>
          </a:blip>
          <a:srcRect b="0" l="0" r="0" t="13058"/>
          <a:stretch/>
        </p:blipFill>
        <p:spPr>
          <a:xfrm>
            <a:off x="611675" y="1281425"/>
            <a:ext cx="8256300" cy="330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Google Shape;586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8" name="Google Shape;588;p62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9" name="Google Shape;589;p62"/>
          <p:cNvSpPr txBox="1"/>
          <p:nvPr/>
        </p:nvSpPr>
        <p:spPr>
          <a:xfrm>
            <a:off x="0" y="4887125"/>
            <a:ext cx="9144000" cy="2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5"/>
              </a:rPr>
              <a:t>https://www.spss-tutorials.com/sampling-distribution-what-is-it/</a:t>
            </a:r>
            <a:endParaRPr sz="1000"/>
          </a:p>
        </p:txBody>
      </p:sp>
      <p:pic>
        <p:nvPicPr>
          <p:cNvPr id="590" name="Google Shape;590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98212" y="0"/>
            <a:ext cx="366302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62"/>
          <p:cNvSpPr txBox="1"/>
          <p:nvPr/>
        </p:nvSpPr>
        <p:spPr>
          <a:xfrm>
            <a:off x="0" y="1154625"/>
            <a:ext cx="3722700" cy="3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Sample </a:t>
            </a:r>
            <a:r>
              <a:rPr b="1" lang="en" sz="1800">
                <a:solidFill>
                  <a:srgbClr val="0000FF"/>
                </a:solidFill>
              </a:rPr>
              <a:t>means and sums</a:t>
            </a:r>
            <a:r>
              <a:rPr b="1" lang="en" sz="1800">
                <a:solidFill>
                  <a:schemeClr val="dk1"/>
                </a:solidFill>
              </a:rPr>
              <a:t> are always </a:t>
            </a:r>
            <a:r>
              <a:rPr b="1" lang="en" sz="1800">
                <a:solidFill>
                  <a:srgbClr val="FF0000"/>
                </a:solidFill>
              </a:rPr>
              <a:t>normally</a:t>
            </a:r>
            <a:r>
              <a:rPr b="1" lang="en" sz="1800">
                <a:solidFill>
                  <a:schemeClr val="dk1"/>
                </a:solidFill>
              </a:rPr>
              <a:t> distributed</a:t>
            </a:r>
            <a:r>
              <a:rPr lang="en" sz="1800">
                <a:solidFill>
                  <a:schemeClr val="dk1"/>
                </a:solidFill>
              </a:rPr>
              <a:t> (approximately) for reasonable sample sizes, say n &gt; 30. This doesn't depend on whatever population distribution the data values may or may not follow.</a:t>
            </a:r>
            <a:r>
              <a:rPr lang="en" sz="1800">
                <a:solidFill>
                  <a:srgbClr val="0A93CD"/>
                </a:solidFill>
              </a:rPr>
              <a:t>*</a:t>
            </a:r>
            <a:r>
              <a:rPr lang="en" sz="1800">
                <a:solidFill>
                  <a:schemeClr val="dk1"/>
                </a:solidFill>
              </a:rPr>
              <a:t> </a:t>
            </a:r>
            <a:r>
              <a:rPr b="1" lang="en" sz="1800">
                <a:solidFill>
                  <a:schemeClr val="dk1"/>
                </a:solidFill>
              </a:rPr>
              <a:t>This phenomenon is known as the </a:t>
            </a:r>
            <a:r>
              <a:rPr b="1" lang="en" sz="1800">
                <a:solidFill>
                  <a:srgbClr val="FF0000"/>
                </a:solidFill>
              </a:rPr>
              <a:t>central limit theorem</a:t>
            </a:r>
            <a:r>
              <a:rPr lang="en" sz="1800">
                <a:solidFill>
                  <a:schemeClr val="dk1"/>
                </a:solidFill>
              </a:rPr>
              <a:t>.</a:t>
            </a:r>
            <a:endParaRPr sz="1800"/>
          </a:p>
        </p:txBody>
      </p:sp>
      <p:sp>
        <p:nvSpPr>
          <p:cNvPr id="592" name="Google Shape;592;p62"/>
          <p:cNvSpPr/>
          <p:nvPr/>
        </p:nvSpPr>
        <p:spPr>
          <a:xfrm>
            <a:off x="1887325" y="2222675"/>
            <a:ext cx="2820533" cy="1448358"/>
          </a:xfrm>
          <a:custGeom>
            <a:rect b="b" l="l" r="r" t="t"/>
            <a:pathLst>
              <a:path extrusionOk="0" h="65124" w="116143">
                <a:moveTo>
                  <a:pt x="0" y="0"/>
                </a:moveTo>
                <a:cubicBezTo>
                  <a:pt x="17271" y="0"/>
                  <a:pt x="37979" y="647"/>
                  <a:pt x="50191" y="12859"/>
                </a:cubicBezTo>
                <a:cubicBezTo>
                  <a:pt x="63397" y="26065"/>
                  <a:pt x="76078" y="39894"/>
                  <a:pt x="90426" y="51850"/>
                </a:cubicBezTo>
                <a:cubicBezTo>
                  <a:pt x="97837" y="58025"/>
                  <a:pt x="106496" y="65124"/>
                  <a:pt x="116143" y="6512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dash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63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Chi-Square Test</a:t>
            </a:r>
            <a:endParaRPr/>
          </a:p>
        </p:txBody>
      </p:sp>
      <p:pic>
        <p:nvPicPr>
          <p:cNvPr id="598" name="Google Shape;598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0" name="Google Shape;600;p63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1" name="Google Shape;601;p63"/>
          <p:cNvSpPr txBox="1"/>
          <p:nvPr>
            <p:ph idx="1" type="body"/>
          </p:nvPr>
        </p:nvSpPr>
        <p:spPr>
          <a:xfrm>
            <a:off x="311700" y="1281425"/>
            <a:ext cx="84222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In this example,</a:t>
            </a:r>
            <a:endParaRPr>
              <a:solidFill>
                <a:srgbClr val="000000"/>
              </a:solidFill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">
                <a:solidFill>
                  <a:srgbClr val="000000"/>
                </a:solidFill>
              </a:rPr>
              <a:t>What is the sampling distribution of 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χ</a:t>
            </a:r>
            <a:r>
              <a:rPr lang="en" sz="1200">
                <a:solidFill>
                  <a:schemeClr val="dk1"/>
                </a:solidFill>
              </a:rPr>
              <a:t>2</a:t>
            </a:r>
            <a:r>
              <a:rPr lang="en">
                <a:solidFill>
                  <a:srgbClr val="000000"/>
                </a:solidFill>
              </a:rPr>
              <a:t>?</a:t>
            </a:r>
            <a:endParaRPr>
              <a:solidFill>
                <a:srgbClr val="000000"/>
              </a:solidFill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">
                <a:solidFill>
                  <a:srgbClr val="000000"/>
                </a:solidFill>
              </a:rPr>
              <a:t>Under what assumptions does the above hold?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02" name="Google Shape;602;p63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https://www.spss-tutorials.com/chi-square-independence-test/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64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Chi-Square Test</a:t>
            </a:r>
            <a:endParaRPr/>
          </a:p>
        </p:txBody>
      </p:sp>
      <p:pic>
        <p:nvPicPr>
          <p:cNvPr id="608" name="Google Shape;608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0" name="Google Shape;610;p64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1" name="Google Shape;611;p64"/>
          <p:cNvSpPr txBox="1"/>
          <p:nvPr>
            <p:ph idx="1" type="body"/>
          </p:nvPr>
        </p:nvSpPr>
        <p:spPr>
          <a:xfrm>
            <a:off x="311700" y="1281425"/>
            <a:ext cx="84222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In </a:t>
            </a:r>
            <a:r>
              <a:rPr lang="en">
                <a:solidFill>
                  <a:schemeClr val="dk1"/>
                </a:solidFill>
              </a:rPr>
              <a:t>this</a:t>
            </a:r>
            <a:r>
              <a:rPr lang="en">
                <a:solidFill>
                  <a:srgbClr val="000000"/>
                </a:solidFill>
              </a:rPr>
              <a:t> example,</a:t>
            </a:r>
            <a:endParaRPr>
              <a:solidFill>
                <a:srgbClr val="000000"/>
              </a:solidFill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">
                <a:solidFill>
                  <a:srgbClr val="000000"/>
                </a:solidFill>
              </a:rPr>
              <a:t>What is the sampling distribution of 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χ</a:t>
            </a:r>
            <a:r>
              <a:rPr lang="en" sz="1200">
                <a:solidFill>
                  <a:schemeClr val="dk1"/>
                </a:solidFill>
              </a:rPr>
              <a:t>2</a:t>
            </a:r>
            <a:r>
              <a:rPr lang="en">
                <a:solidFill>
                  <a:srgbClr val="000000"/>
                </a:solidFill>
              </a:rPr>
              <a:t>? 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χ</a:t>
            </a:r>
            <a:r>
              <a:rPr lang="en" sz="1200">
                <a:solidFill>
                  <a:schemeClr val="dk1"/>
                </a:solidFill>
              </a:rPr>
              <a:t>2 </a:t>
            </a:r>
            <a:r>
              <a:rPr lang="en">
                <a:solidFill>
                  <a:srgbClr val="000000"/>
                </a:solidFill>
              </a:rPr>
              <a:t>follows a 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χ</a:t>
            </a:r>
            <a:r>
              <a:rPr lang="en" sz="1200">
                <a:solidFill>
                  <a:schemeClr val="dk1"/>
                </a:solidFill>
              </a:rPr>
              <a:t>2 </a:t>
            </a:r>
            <a:r>
              <a:rPr lang="en">
                <a:solidFill>
                  <a:srgbClr val="000000"/>
                </a:solidFill>
              </a:rPr>
              <a:t>distribution.</a:t>
            </a:r>
            <a:endParaRPr>
              <a:solidFill>
                <a:srgbClr val="000000"/>
              </a:solidFill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">
                <a:solidFill>
                  <a:schemeClr val="dk1"/>
                </a:solidFill>
              </a:rPr>
              <a:t>Under what assumptions does the above hold? </a:t>
            </a:r>
            <a:r>
              <a:rPr lang="en">
                <a:solidFill>
                  <a:srgbClr val="000000"/>
                </a:solidFill>
              </a:rPr>
              <a:t>I</a:t>
            </a:r>
            <a:r>
              <a:rPr lang="en">
                <a:solidFill>
                  <a:srgbClr val="000000"/>
                </a:solidFill>
              </a:rPr>
              <a:t>ndependent observations, etc.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12" name="Google Shape;612;p64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https://www.spss-tutorials.com/chi-square-independence-test/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65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Chi-Square Test</a:t>
            </a:r>
            <a:endParaRPr/>
          </a:p>
        </p:txBody>
      </p:sp>
      <p:pic>
        <p:nvPicPr>
          <p:cNvPr id="618" name="Google Shape;618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0" name="Google Shape;620;p65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1" name="Google Shape;621;p65"/>
          <p:cNvSpPr txBox="1"/>
          <p:nvPr/>
        </p:nvSpPr>
        <p:spPr>
          <a:xfrm>
            <a:off x="0" y="4639050"/>
            <a:ext cx="91440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https://www.spss-tutorials.com/chi-square-independence-test/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https://www.spss-tutorials.com/statistical-significance/</a:t>
            </a:r>
            <a:endParaRPr/>
          </a:p>
        </p:txBody>
      </p:sp>
      <p:sp>
        <p:nvSpPr>
          <p:cNvPr id="622" name="Google Shape;622;p65"/>
          <p:cNvSpPr txBox="1"/>
          <p:nvPr>
            <p:ph idx="1" type="body"/>
          </p:nvPr>
        </p:nvSpPr>
        <p:spPr>
          <a:xfrm>
            <a:off x="311700" y="1281425"/>
            <a:ext cx="47193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In this example,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How to interpret P(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χ</a:t>
            </a:r>
            <a:r>
              <a:rPr lang="en" sz="1200">
                <a:solidFill>
                  <a:schemeClr val="dk1"/>
                </a:solidFill>
              </a:rPr>
              <a:t>2</a:t>
            </a:r>
            <a:r>
              <a:rPr lang="en">
                <a:solidFill>
                  <a:srgbClr val="000000"/>
                </a:solidFill>
              </a:rPr>
              <a:t>&gt;23.6)=0.023? </a:t>
            </a:r>
            <a:endParaRPr>
              <a:solidFill>
                <a:srgbClr val="000000"/>
              </a:solidFill>
            </a:endParaRPr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>
                <a:solidFill>
                  <a:srgbClr val="000000"/>
                </a:solidFill>
              </a:rPr>
              <a:t>The probability of _____ under _____ assumptions is very small, 2.3%.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A small p-value basically means that the data are unlikely under some null hypothesis. A somewhat arbitrary convention is to reject the null hypothesis if p &lt; 0.05.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Should we </a:t>
            </a:r>
            <a:r>
              <a:rPr lang="en">
                <a:solidFill>
                  <a:schemeClr val="dk1"/>
                </a:solidFill>
              </a:rPr>
              <a:t>reject the null hypothesis in this case? Yes!</a:t>
            </a:r>
            <a:endParaRPr>
              <a:solidFill>
                <a:schemeClr val="dk1"/>
              </a:solidFill>
            </a:endParaRPr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■"/>
            </a:pPr>
            <a:r>
              <a:rPr b="1" i="1" lang="en" u="sng">
                <a:solidFill>
                  <a:srgbClr val="FF0000"/>
                </a:solidFill>
              </a:rPr>
              <a:t>“An association between education and marital status was observed, </a:t>
            </a:r>
            <a:r>
              <a:rPr b="1" i="1" lang="en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χ</a:t>
            </a:r>
            <a:r>
              <a:rPr b="1" i="1" lang="en" u="sng">
                <a:solidFill>
                  <a:srgbClr val="FF0000"/>
                </a:solidFill>
              </a:rPr>
              <a:t>2(12) = 23.57, p = 0.023.”</a:t>
            </a:r>
            <a:endParaRPr b="1" i="1" u="sng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623" name="Google Shape;623;p6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82100" y="1347875"/>
            <a:ext cx="2373323" cy="34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6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31025" y="1421775"/>
            <a:ext cx="3702875" cy="20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6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23575" y="3740363"/>
            <a:ext cx="3966576" cy="616675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65"/>
          <p:cNvSpPr txBox="1"/>
          <p:nvPr/>
        </p:nvSpPr>
        <p:spPr>
          <a:xfrm>
            <a:off x="5489700" y="4357050"/>
            <a:ext cx="7815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Why?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66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Summary: </a:t>
            </a:r>
            <a:r>
              <a:rPr lang="en"/>
              <a:t>Conceptual Understanding</a:t>
            </a:r>
            <a:endParaRPr/>
          </a:p>
        </p:txBody>
      </p:sp>
      <p:pic>
        <p:nvPicPr>
          <p:cNvPr id="632" name="Google Shape;63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4" name="Google Shape;634;p66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5" name="Google Shape;635;p66"/>
          <p:cNvSpPr txBox="1"/>
          <p:nvPr/>
        </p:nvSpPr>
        <p:spPr>
          <a:xfrm>
            <a:off x="0" y="4637025"/>
            <a:ext cx="91440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5"/>
              </a:rPr>
              <a:t>http://mathworld.wolfram.com/HypothesisTesting.html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6"/>
              </a:rPr>
              <a:t>http://blog.minitab.com/blog/adventures-in-statistics-2/understanding-hypothesis-tests-significance-levels-alpha-and-p-values-in-statistics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7"/>
              </a:rPr>
              <a:t>http://www.stat.yale.edu/Courses/1997-98/101/sigtest.htm</a:t>
            </a:r>
            <a:endParaRPr sz="1000"/>
          </a:p>
        </p:txBody>
      </p:sp>
      <p:sp>
        <p:nvSpPr>
          <p:cNvPr id="636" name="Google Shape;636;p66"/>
          <p:cNvSpPr txBox="1"/>
          <p:nvPr>
            <p:ph idx="1" type="body"/>
          </p:nvPr>
        </p:nvSpPr>
        <p:spPr>
          <a:xfrm>
            <a:off x="311700" y="1281425"/>
            <a:ext cx="84222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What are </a:t>
            </a:r>
            <a:r>
              <a:rPr b="1" i="1" lang="en" u="sng">
                <a:solidFill>
                  <a:srgbClr val="FF0000"/>
                </a:solidFill>
              </a:rPr>
              <a:t>hypothesis testing</a:t>
            </a:r>
            <a:r>
              <a:rPr lang="en">
                <a:solidFill>
                  <a:srgbClr val="000000"/>
                </a:solidFill>
              </a:rPr>
              <a:t>, </a:t>
            </a:r>
            <a:r>
              <a:rPr b="1" i="1" lang="en" u="sng">
                <a:solidFill>
                  <a:srgbClr val="0000FF"/>
                </a:solidFill>
              </a:rPr>
              <a:t>p-value</a:t>
            </a:r>
            <a:r>
              <a:rPr lang="en">
                <a:solidFill>
                  <a:srgbClr val="000000"/>
                </a:solidFill>
              </a:rPr>
              <a:t>, and </a:t>
            </a:r>
            <a:r>
              <a:rPr b="1" i="1" lang="en" u="sng">
                <a:solidFill>
                  <a:schemeClr val="accent5"/>
                </a:solidFill>
              </a:rPr>
              <a:t>significance level</a:t>
            </a:r>
            <a:r>
              <a:rPr lang="en">
                <a:solidFill>
                  <a:srgbClr val="000000"/>
                </a:solidFill>
              </a:rPr>
              <a:t>?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b="1" i="1" lang="en" u="sng">
                <a:solidFill>
                  <a:srgbClr val="FF0000"/>
                </a:solidFill>
              </a:rPr>
              <a:t>Hypothesis testing</a:t>
            </a:r>
            <a:r>
              <a:rPr lang="en">
                <a:solidFill>
                  <a:srgbClr val="000000"/>
                </a:solidFill>
              </a:rPr>
              <a:t> is the use of statistics to determine the probability that a given hypothesis is true. The usual process of hypothesis testing consists of four steps.</a:t>
            </a:r>
            <a:endParaRPr>
              <a:solidFill>
                <a:srgbClr val="000000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b="1" lang="en">
                <a:solidFill>
                  <a:srgbClr val="000000"/>
                </a:solidFill>
              </a:rPr>
              <a:t>Formulate the null hypothesis H_0</a:t>
            </a:r>
            <a:r>
              <a:rPr lang="en">
                <a:solidFill>
                  <a:srgbClr val="000000"/>
                </a:solidFill>
              </a:rPr>
              <a:t> (commonly, that the observations are the result of pure chance) and the alternative hypothesis H_a (commonly, that the observations show a real effect combined with a component of chance variation).</a:t>
            </a:r>
            <a:endParaRPr>
              <a:solidFill>
                <a:srgbClr val="000000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b="1" lang="en">
                <a:solidFill>
                  <a:srgbClr val="000000"/>
                </a:solidFill>
              </a:rPr>
              <a:t>Identify a test statistic</a:t>
            </a:r>
            <a:r>
              <a:rPr lang="en">
                <a:solidFill>
                  <a:srgbClr val="000000"/>
                </a:solidFill>
              </a:rPr>
              <a:t> that can be used to assess the truth of the null hypothesis.</a:t>
            </a:r>
            <a:endParaRPr>
              <a:solidFill>
                <a:srgbClr val="000000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b="1" lang="en">
                <a:solidFill>
                  <a:srgbClr val="000000"/>
                </a:solidFill>
              </a:rPr>
              <a:t>Compute the </a:t>
            </a:r>
            <a:r>
              <a:rPr b="1" i="1" lang="en" u="sng">
                <a:solidFill>
                  <a:srgbClr val="0000FF"/>
                </a:solidFill>
              </a:rPr>
              <a:t>p-value</a:t>
            </a:r>
            <a:r>
              <a:rPr lang="en">
                <a:solidFill>
                  <a:srgbClr val="000000"/>
                </a:solidFill>
              </a:rPr>
              <a:t>, which is the probability of obtaining an effect </a:t>
            </a:r>
            <a:r>
              <a:rPr i="1" lang="en">
                <a:solidFill>
                  <a:srgbClr val="000000"/>
                </a:solidFill>
              </a:rPr>
              <a:t>at least as extreme as the one in the sample</a:t>
            </a:r>
            <a:r>
              <a:rPr lang="en">
                <a:solidFill>
                  <a:srgbClr val="000000"/>
                </a:solidFill>
              </a:rPr>
              <a:t> data assuming that the null hypothesis were true. The smaller the p-value, the stronger the evidence against the null hypothesis. </a:t>
            </a:r>
            <a:endParaRPr>
              <a:solidFill>
                <a:srgbClr val="000000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b="1" lang="en">
                <a:solidFill>
                  <a:srgbClr val="000000"/>
                </a:solidFill>
              </a:rPr>
              <a:t>Compare the p-value to an acceptable </a:t>
            </a:r>
            <a:r>
              <a:rPr b="1" i="1" lang="en" u="sng">
                <a:solidFill>
                  <a:schemeClr val="accent5"/>
                </a:solidFill>
              </a:rPr>
              <a:t>significance value (level)</a:t>
            </a:r>
            <a:r>
              <a:rPr lang="en">
                <a:solidFill>
                  <a:srgbClr val="000000"/>
                </a:solidFill>
              </a:rPr>
              <a:t> 𝛼. If p&lt;=</a:t>
            </a:r>
            <a:r>
              <a:rPr lang="en">
                <a:solidFill>
                  <a:schemeClr val="dk1"/>
                </a:solidFill>
              </a:rPr>
              <a:t>𝛼</a:t>
            </a:r>
            <a:r>
              <a:rPr lang="en">
                <a:solidFill>
                  <a:srgbClr val="000000"/>
                </a:solidFill>
              </a:rPr>
              <a:t>, that the observed effect is statistically significant, the null hypothesis is ruled out, and the alternative hypothesis is valid.</a:t>
            </a: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67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Summary: Conceptual Questions</a:t>
            </a:r>
            <a:endParaRPr/>
          </a:p>
        </p:txBody>
      </p:sp>
      <p:pic>
        <p:nvPicPr>
          <p:cNvPr id="642" name="Google Shape;642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4" name="Google Shape;644;p67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5" name="Google Shape;645;p67"/>
          <p:cNvSpPr txBox="1"/>
          <p:nvPr>
            <p:ph idx="1" type="body"/>
          </p:nvPr>
        </p:nvSpPr>
        <p:spPr>
          <a:xfrm>
            <a:off x="311700" y="1281425"/>
            <a:ext cx="84222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In the previous example,</a:t>
            </a:r>
            <a:endParaRPr>
              <a:solidFill>
                <a:srgbClr val="000000"/>
              </a:solidFill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">
                <a:solidFill>
                  <a:srgbClr val="000000"/>
                </a:solidFill>
              </a:rPr>
              <a:t>What is the null hypothesis?</a:t>
            </a:r>
            <a:endParaRPr>
              <a:solidFill>
                <a:srgbClr val="000000"/>
              </a:solidFill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">
                <a:solidFill>
                  <a:srgbClr val="000000"/>
                </a:solidFill>
              </a:rPr>
              <a:t>What is the test statistics?</a:t>
            </a:r>
            <a:endParaRPr>
              <a:solidFill>
                <a:srgbClr val="000000"/>
              </a:solidFill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">
                <a:solidFill>
                  <a:srgbClr val="000000"/>
                </a:solidFill>
              </a:rPr>
              <a:t>What is the p-value?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What is the significance level?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What is the conclusion?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68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Summary: Conceptual Questions</a:t>
            </a:r>
            <a:endParaRPr/>
          </a:p>
        </p:txBody>
      </p:sp>
      <p:pic>
        <p:nvPicPr>
          <p:cNvPr id="651" name="Google Shape;651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3" name="Google Shape;653;p68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4" name="Google Shape;654;p68"/>
          <p:cNvSpPr txBox="1"/>
          <p:nvPr>
            <p:ph idx="1" type="body"/>
          </p:nvPr>
        </p:nvSpPr>
        <p:spPr>
          <a:xfrm>
            <a:off x="311700" y="1281425"/>
            <a:ext cx="84222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In the previous example,</a:t>
            </a:r>
            <a:endParaRPr>
              <a:solidFill>
                <a:srgbClr val="000000"/>
              </a:solidFill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">
                <a:solidFill>
                  <a:srgbClr val="000000"/>
                </a:solidFill>
              </a:rPr>
              <a:t>What is the null hypothesis? </a:t>
            </a:r>
            <a:r>
              <a:rPr lang="en">
                <a:solidFill>
                  <a:schemeClr val="dk1"/>
                </a:solidFill>
              </a:rPr>
              <a:t>There is </a:t>
            </a:r>
            <a:r>
              <a:rPr b="1" i="1" lang="en" u="sng">
                <a:solidFill>
                  <a:schemeClr val="dk1"/>
                </a:solidFill>
              </a:rPr>
              <a:t>no</a:t>
            </a:r>
            <a:r>
              <a:rPr lang="en">
                <a:solidFill>
                  <a:schemeClr val="dk1"/>
                </a:solidFill>
              </a:rPr>
              <a:t> association between the two variables.</a:t>
            </a:r>
            <a:endParaRPr>
              <a:solidFill>
                <a:srgbClr val="000000"/>
              </a:solidFill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">
                <a:solidFill>
                  <a:srgbClr val="000000"/>
                </a:solidFill>
              </a:rPr>
              <a:t>What is the test statistics? 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χ</a:t>
            </a:r>
            <a:r>
              <a:rPr lang="en" sz="1200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=23.6</a:t>
            </a:r>
            <a:endParaRPr>
              <a:solidFill>
                <a:srgbClr val="000000"/>
              </a:solidFill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">
                <a:solidFill>
                  <a:srgbClr val="000000"/>
                </a:solidFill>
              </a:rPr>
              <a:t>What is the p-value? </a:t>
            </a:r>
            <a:r>
              <a:rPr lang="en">
                <a:solidFill>
                  <a:schemeClr val="dk1"/>
                </a:solidFill>
              </a:rPr>
              <a:t>P(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χ</a:t>
            </a:r>
            <a:r>
              <a:rPr lang="en" sz="1200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&gt;23.6)=0.023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What is the significance level? 0.05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What is the conclusion? There is an association between the two variables.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69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Sequential Pattern Mining: Applications</a:t>
            </a:r>
            <a:endParaRPr/>
          </a:p>
        </p:txBody>
      </p:sp>
      <p:pic>
        <p:nvPicPr>
          <p:cNvPr id="660" name="Google Shape;660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2" name="Google Shape;662;p69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3" name="Google Shape;663;p69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https://www.cse.wustl.edu/~jain/cse571-07/ftp/ids/index.html#sec2</a:t>
            </a:r>
            <a:endParaRPr/>
          </a:p>
        </p:txBody>
      </p:sp>
      <p:pic>
        <p:nvPicPr>
          <p:cNvPr id="664" name="Google Shape;664;p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79263" y="1171363"/>
            <a:ext cx="3277842" cy="198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6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699" y="1328775"/>
            <a:ext cx="4030823" cy="317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6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16788" y="3290225"/>
            <a:ext cx="4202810" cy="15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70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GSP</a:t>
            </a:r>
            <a:endParaRPr/>
          </a:p>
        </p:txBody>
      </p:sp>
      <p:pic>
        <p:nvPicPr>
          <p:cNvPr id="672" name="Google Shape;672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Google Shape;674;p70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5" name="Google Shape;675;p70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https://www.slideshare.net/Krish_ver2/53-mining-sequential-patterns</a:t>
            </a:r>
            <a:endParaRPr/>
          </a:p>
        </p:txBody>
      </p:sp>
      <p:sp>
        <p:nvSpPr>
          <p:cNvPr id="676" name="Google Shape;676;p70"/>
          <p:cNvSpPr/>
          <p:nvPr/>
        </p:nvSpPr>
        <p:spPr>
          <a:xfrm>
            <a:off x="4010350" y="3103825"/>
            <a:ext cx="4207500" cy="146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7" name="Google Shape;677;p70"/>
          <p:cNvPicPr preferRelativeResize="0"/>
          <p:nvPr/>
        </p:nvPicPr>
        <p:blipFill rotWithShape="1">
          <a:blip r:embed="rId6">
            <a:alphaModFix/>
          </a:blip>
          <a:srcRect b="12562" l="0" r="0" t="18262"/>
          <a:stretch/>
        </p:blipFill>
        <p:spPr>
          <a:xfrm>
            <a:off x="1101888" y="1115162"/>
            <a:ext cx="6940234" cy="3604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70"/>
          <p:cNvSpPr/>
          <p:nvPr/>
        </p:nvSpPr>
        <p:spPr>
          <a:xfrm>
            <a:off x="6950225" y="2112475"/>
            <a:ext cx="331500" cy="232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71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GSP</a:t>
            </a:r>
            <a:endParaRPr/>
          </a:p>
        </p:txBody>
      </p:sp>
      <p:pic>
        <p:nvPicPr>
          <p:cNvPr id="684" name="Google Shape;684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6" name="Google Shape;686;p71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7" name="Google Shape;687;p71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https://www.slideshare.net/Krish_ver2/53-mining-sequential-patterns</a:t>
            </a:r>
            <a:endParaRPr/>
          </a:p>
        </p:txBody>
      </p:sp>
      <p:sp>
        <p:nvSpPr>
          <p:cNvPr id="688" name="Google Shape;688;p71"/>
          <p:cNvSpPr/>
          <p:nvPr/>
        </p:nvSpPr>
        <p:spPr>
          <a:xfrm>
            <a:off x="4010350" y="3103825"/>
            <a:ext cx="4207500" cy="146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9" name="Google Shape;689;p71"/>
          <p:cNvPicPr preferRelativeResize="0"/>
          <p:nvPr/>
        </p:nvPicPr>
        <p:blipFill rotWithShape="1">
          <a:blip r:embed="rId6">
            <a:alphaModFix/>
          </a:blip>
          <a:srcRect b="12562" l="0" r="0" t="18262"/>
          <a:stretch/>
        </p:blipFill>
        <p:spPr>
          <a:xfrm>
            <a:off x="1101888" y="1115162"/>
            <a:ext cx="6940234" cy="360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Apriori</a:t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18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2" name="Google Shape;10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0088" y="1193550"/>
            <a:ext cx="6294425" cy="329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https://edumine.wordpress.com/2013/09/11/apriori-algorithm-simplified-with-an-example/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72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GSP</a:t>
            </a:r>
            <a:endParaRPr/>
          </a:p>
        </p:txBody>
      </p:sp>
      <p:pic>
        <p:nvPicPr>
          <p:cNvPr id="695" name="Google Shape;695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7" name="Google Shape;697;p72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98" name="Google Shape;698;p72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https://www.slideshare.net/Krish_ver2/53-mining-sequential-patterns</a:t>
            </a:r>
            <a:endParaRPr/>
          </a:p>
        </p:txBody>
      </p:sp>
      <p:sp>
        <p:nvSpPr>
          <p:cNvPr id="699" name="Google Shape;699;p72"/>
          <p:cNvSpPr/>
          <p:nvPr/>
        </p:nvSpPr>
        <p:spPr>
          <a:xfrm>
            <a:off x="4010350" y="3103825"/>
            <a:ext cx="4207500" cy="146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0" name="Google Shape;700;p72"/>
          <p:cNvPicPr preferRelativeResize="0"/>
          <p:nvPr/>
        </p:nvPicPr>
        <p:blipFill rotWithShape="1">
          <a:blip r:embed="rId6">
            <a:alphaModFix/>
          </a:blip>
          <a:srcRect b="20227" l="0" r="0" t="15085"/>
          <a:stretch/>
        </p:blipFill>
        <p:spPr>
          <a:xfrm>
            <a:off x="983275" y="1144775"/>
            <a:ext cx="7513091" cy="3648900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72"/>
          <p:cNvSpPr/>
          <p:nvPr/>
        </p:nvSpPr>
        <p:spPr>
          <a:xfrm>
            <a:off x="1215525" y="3872400"/>
            <a:ext cx="3730800" cy="64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72"/>
          <p:cNvSpPr/>
          <p:nvPr/>
        </p:nvSpPr>
        <p:spPr>
          <a:xfrm>
            <a:off x="5545800" y="3827725"/>
            <a:ext cx="2386200" cy="45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73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GSP</a:t>
            </a:r>
            <a:endParaRPr/>
          </a:p>
        </p:txBody>
      </p:sp>
      <p:pic>
        <p:nvPicPr>
          <p:cNvPr id="708" name="Google Shape;708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0" name="Google Shape;710;p73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1" name="Google Shape;711;p73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https://www.slideshare.net/Krish_ver2/53-mining-sequential-patterns</a:t>
            </a:r>
            <a:endParaRPr/>
          </a:p>
        </p:txBody>
      </p:sp>
      <p:sp>
        <p:nvSpPr>
          <p:cNvPr id="712" name="Google Shape;712;p73"/>
          <p:cNvSpPr/>
          <p:nvPr/>
        </p:nvSpPr>
        <p:spPr>
          <a:xfrm>
            <a:off x="4010350" y="3103825"/>
            <a:ext cx="4207500" cy="146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3" name="Google Shape;713;p73"/>
          <p:cNvPicPr preferRelativeResize="0"/>
          <p:nvPr/>
        </p:nvPicPr>
        <p:blipFill rotWithShape="1">
          <a:blip r:embed="rId6">
            <a:alphaModFix/>
          </a:blip>
          <a:srcRect b="20227" l="0" r="0" t="15085"/>
          <a:stretch/>
        </p:blipFill>
        <p:spPr>
          <a:xfrm>
            <a:off x="983275" y="1144775"/>
            <a:ext cx="7513091" cy="3648900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73"/>
          <p:cNvSpPr/>
          <p:nvPr/>
        </p:nvSpPr>
        <p:spPr>
          <a:xfrm>
            <a:off x="5545800" y="3827725"/>
            <a:ext cx="2386200" cy="45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74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GSP</a:t>
            </a:r>
            <a:endParaRPr/>
          </a:p>
        </p:txBody>
      </p:sp>
      <p:pic>
        <p:nvPicPr>
          <p:cNvPr id="720" name="Google Shape;720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2" name="Google Shape;722;p74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3" name="Google Shape;723;p74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https://www.slideshare.net/Krish_ver2/53-mining-sequential-patterns</a:t>
            </a:r>
            <a:endParaRPr/>
          </a:p>
        </p:txBody>
      </p:sp>
      <p:sp>
        <p:nvSpPr>
          <p:cNvPr id="724" name="Google Shape;724;p74"/>
          <p:cNvSpPr/>
          <p:nvPr/>
        </p:nvSpPr>
        <p:spPr>
          <a:xfrm>
            <a:off x="4010350" y="3103825"/>
            <a:ext cx="4207500" cy="146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5" name="Google Shape;725;p74"/>
          <p:cNvPicPr preferRelativeResize="0"/>
          <p:nvPr/>
        </p:nvPicPr>
        <p:blipFill rotWithShape="1">
          <a:blip r:embed="rId6">
            <a:alphaModFix/>
          </a:blip>
          <a:srcRect b="20227" l="0" r="0" t="15085"/>
          <a:stretch/>
        </p:blipFill>
        <p:spPr>
          <a:xfrm>
            <a:off x="983275" y="1144775"/>
            <a:ext cx="7513091" cy="364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75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GSP</a:t>
            </a:r>
            <a:endParaRPr/>
          </a:p>
        </p:txBody>
      </p:sp>
      <p:pic>
        <p:nvPicPr>
          <p:cNvPr id="731" name="Google Shape;731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3" name="Google Shape;733;p75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34" name="Google Shape;734;p75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https://www.slideshare.net/Krish_ver2/53-mining-sequential-patterns</a:t>
            </a:r>
            <a:endParaRPr/>
          </a:p>
        </p:txBody>
      </p:sp>
      <p:sp>
        <p:nvSpPr>
          <p:cNvPr id="735" name="Google Shape;735;p75"/>
          <p:cNvSpPr/>
          <p:nvPr/>
        </p:nvSpPr>
        <p:spPr>
          <a:xfrm>
            <a:off x="4010350" y="3103825"/>
            <a:ext cx="4207500" cy="146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6" name="Google Shape;736;p75"/>
          <p:cNvPicPr preferRelativeResize="0"/>
          <p:nvPr/>
        </p:nvPicPr>
        <p:blipFill rotWithShape="1">
          <a:blip r:embed="rId6">
            <a:alphaModFix/>
          </a:blip>
          <a:srcRect b="10792" l="0" r="0" t="14569"/>
          <a:stretch/>
        </p:blipFill>
        <p:spPr>
          <a:xfrm>
            <a:off x="1331700" y="1092961"/>
            <a:ext cx="6511211" cy="3648900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75"/>
          <p:cNvSpPr/>
          <p:nvPr/>
        </p:nvSpPr>
        <p:spPr>
          <a:xfrm>
            <a:off x="1673400" y="2627550"/>
            <a:ext cx="2386200" cy="199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75"/>
          <p:cNvSpPr/>
          <p:nvPr/>
        </p:nvSpPr>
        <p:spPr>
          <a:xfrm>
            <a:off x="4870525" y="3300925"/>
            <a:ext cx="2657400" cy="19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75"/>
          <p:cNvSpPr/>
          <p:nvPr/>
        </p:nvSpPr>
        <p:spPr>
          <a:xfrm>
            <a:off x="4870525" y="4150300"/>
            <a:ext cx="2657400" cy="34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76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GSP</a:t>
            </a:r>
            <a:endParaRPr/>
          </a:p>
        </p:txBody>
      </p:sp>
      <p:pic>
        <p:nvPicPr>
          <p:cNvPr id="745" name="Google Shape;745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7" name="Google Shape;747;p76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48" name="Google Shape;748;p76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https://www.slideshare.net/Krish_ver2/53-mining-sequential-patterns</a:t>
            </a:r>
            <a:endParaRPr/>
          </a:p>
        </p:txBody>
      </p:sp>
      <p:sp>
        <p:nvSpPr>
          <p:cNvPr id="749" name="Google Shape;749;p76"/>
          <p:cNvSpPr/>
          <p:nvPr/>
        </p:nvSpPr>
        <p:spPr>
          <a:xfrm>
            <a:off x="4010350" y="3103825"/>
            <a:ext cx="4207500" cy="146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0" name="Google Shape;750;p76"/>
          <p:cNvPicPr preferRelativeResize="0"/>
          <p:nvPr/>
        </p:nvPicPr>
        <p:blipFill rotWithShape="1">
          <a:blip r:embed="rId6">
            <a:alphaModFix/>
          </a:blip>
          <a:srcRect b="10792" l="0" r="0" t="14569"/>
          <a:stretch/>
        </p:blipFill>
        <p:spPr>
          <a:xfrm>
            <a:off x="1331700" y="1092961"/>
            <a:ext cx="6511211" cy="3648900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p76"/>
          <p:cNvSpPr/>
          <p:nvPr/>
        </p:nvSpPr>
        <p:spPr>
          <a:xfrm>
            <a:off x="4870525" y="3300925"/>
            <a:ext cx="2657400" cy="19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76"/>
          <p:cNvSpPr/>
          <p:nvPr/>
        </p:nvSpPr>
        <p:spPr>
          <a:xfrm>
            <a:off x="4870525" y="4150300"/>
            <a:ext cx="2657400" cy="34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77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GSP</a:t>
            </a:r>
            <a:endParaRPr/>
          </a:p>
        </p:txBody>
      </p:sp>
      <p:pic>
        <p:nvPicPr>
          <p:cNvPr id="758" name="Google Shape;758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0" name="Google Shape;760;p77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61" name="Google Shape;761;p77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https://www.slideshare.net/Krish_ver2/53-mining-sequential-patterns</a:t>
            </a:r>
            <a:endParaRPr/>
          </a:p>
        </p:txBody>
      </p:sp>
      <p:sp>
        <p:nvSpPr>
          <p:cNvPr id="762" name="Google Shape;762;p77"/>
          <p:cNvSpPr/>
          <p:nvPr/>
        </p:nvSpPr>
        <p:spPr>
          <a:xfrm>
            <a:off x="4010350" y="3103825"/>
            <a:ext cx="4207500" cy="146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3" name="Google Shape;763;p77"/>
          <p:cNvPicPr preferRelativeResize="0"/>
          <p:nvPr/>
        </p:nvPicPr>
        <p:blipFill rotWithShape="1">
          <a:blip r:embed="rId6">
            <a:alphaModFix/>
          </a:blip>
          <a:srcRect b="10792" l="0" r="0" t="14569"/>
          <a:stretch/>
        </p:blipFill>
        <p:spPr>
          <a:xfrm>
            <a:off x="1331700" y="1092961"/>
            <a:ext cx="6511211" cy="3648900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p77"/>
          <p:cNvSpPr/>
          <p:nvPr/>
        </p:nvSpPr>
        <p:spPr>
          <a:xfrm>
            <a:off x="4870525" y="4150300"/>
            <a:ext cx="2657400" cy="34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78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GSP</a:t>
            </a:r>
            <a:endParaRPr/>
          </a:p>
        </p:txBody>
      </p:sp>
      <p:pic>
        <p:nvPicPr>
          <p:cNvPr id="770" name="Google Shape;770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2" name="Google Shape;772;p78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3" name="Google Shape;773;p78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https://www.slideshare.net/Krish_ver2/53-mining-sequential-patterns</a:t>
            </a:r>
            <a:endParaRPr/>
          </a:p>
        </p:txBody>
      </p:sp>
      <p:sp>
        <p:nvSpPr>
          <p:cNvPr id="774" name="Google Shape;774;p78"/>
          <p:cNvSpPr/>
          <p:nvPr/>
        </p:nvSpPr>
        <p:spPr>
          <a:xfrm>
            <a:off x="4010350" y="3103825"/>
            <a:ext cx="4207500" cy="146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5" name="Google Shape;775;p78"/>
          <p:cNvPicPr preferRelativeResize="0"/>
          <p:nvPr/>
        </p:nvPicPr>
        <p:blipFill rotWithShape="1">
          <a:blip r:embed="rId6">
            <a:alphaModFix/>
          </a:blip>
          <a:srcRect b="10792" l="0" r="0" t="14569"/>
          <a:stretch/>
        </p:blipFill>
        <p:spPr>
          <a:xfrm>
            <a:off x="1331700" y="1092961"/>
            <a:ext cx="6511211" cy="364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79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PrefixSpan</a:t>
            </a:r>
            <a:endParaRPr/>
          </a:p>
        </p:txBody>
      </p:sp>
      <p:pic>
        <p:nvPicPr>
          <p:cNvPr id="781" name="Google Shape;781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3" name="Google Shape;783;p79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84" name="Google Shape;784;p79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https://fenix.tecnico.ulisboa.pt/downloadFile/1407993358847907/licao_8.pdf</a:t>
            </a:r>
            <a:endParaRPr/>
          </a:p>
        </p:txBody>
      </p:sp>
      <p:pic>
        <p:nvPicPr>
          <p:cNvPr id="785" name="Google Shape;785;p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988" y="1193550"/>
            <a:ext cx="7776631" cy="34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786" name="Google Shape;786;p79"/>
          <p:cNvSpPr/>
          <p:nvPr/>
        </p:nvSpPr>
        <p:spPr>
          <a:xfrm>
            <a:off x="4010350" y="3103825"/>
            <a:ext cx="4207500" cy="146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80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PrefixSpan</a:t>
            </a:r>
            <a:endParaRPr/>
          </a:p>
        </p:txBody>
      </p:sp>
      <p:pic>
        <p:nvPicPr>
          <p:cNvPr id="792" name="Google Shape;792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4" name="Google Shape;794;p80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5" name="Google Shape;795;p80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https://fenix.tecnico.ulisboa.pt/downloadFile/1407993358847907/licao_8.pdf</a:t>
            </a:r>
            <a:endParaRPr/>
          </a:p>
        </p:txBody>
      </p:sp>
      <p:pic>
        <p:nvPicPr>
          <p:cNvPr id="796" name="Google Shape;796;p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988" y="1193550"/>
            <a:ext cx="7776631" cy="344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81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PrefixSpan</a:t>
            </a:r>
            <a:endParaRPr/>
          </a:p>
        </p:txBody>
      </p:sp>
      <p:pic>
        <p:nvPicPr>
          <p:cNvPr id="802" name="Google Shape;802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4" name="Google Shape;804;p81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05" name="Google Shape;805;p81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https://fenix.tecnico.ulisboa.pt/downloadFile/1407993358847907/licao_8.pdf</a:t>
            </a:r>
            <a:endParaRPr/>
          </a:p>
        </p:txBody>
      </p:sp>
      <p:pic>
        <p:nvPicPr>
          <p:cNvPr id="806" name="Google Shape;806;p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97513" y="1193550"/>
            <a:ext cx="5548963" cy="3447724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81"/>
          <p:cNvSpPr/>
          <p:nvPr/>
        </p:nvSpPr>
        <p:spPr>
          <a:xfrm>
            <a:off x="2088925" y="3773850"/>
            <a:ext cx="5015400" cy="69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Apriori</a:t>
            </a: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19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" name="Google Shape;112;p19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https://www.kdnuggets.com/2016/04/association-rules-apriori-algorithm-tutorial.html/2</a:t>
            </a:r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06613" y="1048925"/>
            <a:ext cx="5666420" cy="373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82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PrefixSpan</a:t>
            </a:r>
            <a:endParaRPr/>
          </a:p>
        </p:txBody>
      </p:sp>
      <p:pic>
        <p:nvPicPr>
          <p:cNvPr id="813" name="Google Shape;813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5" name="Google Shape;815;p82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6" name="Google Shape;816;p82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https://fenix.tecnico.ulisboa.pt/downloadFile/1407993358847907/licao_8.pdf</a:t>
            </a:r>
            <a:endParaRPr/>
          </a:p>
        </p:txBody>
      </p:sp>
      <p:pic>
        <p:nvPicPr>
          <p:cNvPr id="817" name="Google Shape;817;p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97513" y="1193550"/>
            <a:ext cx="5548963" cy="3447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83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PrefixSpan</a:t>
            </a:r>
            <a:endParaRPr/>
          </a:p>
        </p:txBody>
      </p:sp>
      <p:pic>
        <p:nvPicPr>
          <p:cNvPr id="823" name="Google Shape;823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Google Shape;824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5" name="Google Shape;825;p83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26" name="Google Shape;826;p83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https://fenix.tecnico.ulisboa.pt/downloadFile/1407993358847907/licao_8.pdf</a:t>
            </a:r>
            <a:endParaRPr/>
          </a:p>
        </p:txBody>
      </p:sp>
      <p:pic>
        <p:nvPicPr>
          <p:cNvPr id="827" name="Google Shape;827;p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36825" y="1193550"/>
            <a:ext cx="5606001" cy="34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Google Shape;828;p83"/>
          <p:cNvSpPr/>
          <p:nvPr/>
        </p:nvSpPr>
        <p:spPr>
          <a:xfrm>
            <a:off x="2138200" y="3241775"/>
            <a:ext cx="5015400" cy="100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84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PrefixSpan</a:t>
            </a:r>
            <a:endParaRPr/>
          </a:p>
        </p:txBody>
      </p:sp>
      <p:pic>
        <p:nvPicPr>
          <p:cNvPr id="834" name="Google Shape;834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6" name="Google Shape;836;p84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37" name="Google Shape;837;p84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https://fenix.tecnico.ulisboa.pt/downloadFile/1407993358847907/licao_8.pdf</a:t>
            </a:r>
            <a:endParaRPr/>
          </a:p>
        </p:txBody>
      </p:sp>
      <p:pic>
        <p:nvPicPr>
          <p:cNvPr id="838" name="Google Shape;838;p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36825" y="1193550"/>
            <a:ext cx="5606001" cy="34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p84"/>
          <p:cNvSpPr/>
          <p:nvPr/>
        </p:nvSpPr>
        <p:spPr>
          <a:xfrm>
            <a:off x="3244200" y="3981150"/>
            <a:ext cx="1258800" cy="34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85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PrefixSpan</a:t>
            </a:r>
            <a:endParaRPr/>
          </a:p>
        </p:txBody>
      </p:sp>
      <p:pic>
        <p:nvPicPr>
          <p:cNvPr id="845" name="Google Shape;845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7" name="Google Shape;847;p85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48" name="Google Shape;848;p85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https://fenix.tecnico.ulisboa.pt/downloadFile/1407993358847907/licao_8.pdf</a:t>
            </a:r>
            <a:endParaRPr/>
          </a:p>
        </p:txBody>
      </p:sp>
      <p:pic>
        <p:nvPicPr>
          <p:cNvPr id="849" name="Google Shape;849;p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36825" y="1193550"/>
            <a:ext cx="5606001" cy="344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86"/>
          <p:cNvSpPr txBox="1"/>
          <p:nvPr>
            <p:ph type="title"/>
          </p:nvPr>
        </p:nvSpPr>
        <p:spPr>
          <a:xfrm>
            <a:off x="311700" y="1272900"/>
            <a:ext cx="8520600" cy="167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 you!</a:t>
            </a:r>
            <a:endParaRPr sz="4800"/>
          </a:p>
        </p:txBody>
      </p:sp>
      <p:sp>
        <p:nvSpPr>
          <p:cNvPr id="855" name="Google Shape;855;p8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800"/>
              <a:t>Q &amp; A</a:t>
            </a:r>
            <a:endParaRPr b="1" sz="2800"/>
          </a:p>
        </p:txBody>
      </p:sp>
      <p:pic>
        <p:nvPicPr>
          <p:cNvPr id="856" name="Google Shape;856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9700" y="273476"/>
            <a:ext cx="792600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000" y="458575"/>
            <a:ext cx="1268500" cy="4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Apriori: Example 1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https://t4tutorials.com/apriori-algorithm-in-data-mining-with-examples/</a:t>
            </a: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3200" y="0"/>
            <a:ext cx="5977606" cy="479367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/>
          <p:nvPr/>
        </p:nvSpPr>
        <p:spPr>
          <a:xfrm>
            <a:off x="7712100" y="4793675"/>
            <a:ext cx="14319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min_support=2</a:t>
            </a:r>
            <a:endParaRPr/>
          </a:p>
        </p:txBody>
      </p:sp>
      <p:sp>
        <p:nvSpPr>
          <p:cNvPr id="126" name="Google Shape;126;p21"/>
          <p:cNvSpPr/>
          <p:nvPr/>
        </p:nvSpPr>
        <p:spPr>
          <a:xfrm>
            <a:off x="4806025" y="-11625"/>
            <a:ext cx="3304800" cy="488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1"/>
          <p:cNvSpPr/>
          <p:nvPr/>
        </p:nvSpPr>
        <p:spPr>
          <a:xfrm>
            <a:off x="1420825" y="1338250"/>
            <a:ext cx="6291300" cy="353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